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5143500" cx="9144000"/>
  <p:notesSz cx="6858000" cy="9144000"/>
  <p:embeddedFontLst>
    <p:embeddedFont>
      <p:font typeface="Open Sans"/>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1" roundtripDataSignature="AMtx7mg3EpJ2Ch5EPmsZLjHMcfimNsJYV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1"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OpenSans-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italic.fntdata"/><Relationship Id="rId14" Type="http://schemas.openxmlformats.org/officeDocument/2006/relationships/slide" Target="slides/slide9.xml"/><Relationship Id="rId58" Type="http://schemas.openxmlformats.org/officeDocument/2006/relationships/font" Target="fonts/OpenSans-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1"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5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6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6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5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5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6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6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6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6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6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 sz="2600" u="none" cap="none" strike="noStrike">
                <a:solidFill>
                  <a:srgbClr val="004993"/>
                </a:solidFill>
                <a:latin typeface="Open Sans"/>
                <a:ea typeface="Open Sans"/>
                <a:cs typeface="Open Sans"/>
                <a:sym typeface="Open Sans"/>
              </a:rPr>
              <a:t>Use our templates to advocate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en" sz="2600" u="none" cap="none" strike="noStrike">
                <a:solidFill>
                  <a:srgbClr val="004993"/>
                </a:solidFill>
                <a:latin typeface="Open Sans"/>
                <a:ea typeface="Open Sans"/>
                <a:cs typeface="Open Sans"/>
                <a:sym typeface="Open Sans"/>
              </a:rPr>
              <a:t>for Open Education</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0"/>
          <p:cNvSpPr txBox="1"/>
          <p:nvPr/>
        </p:nvSpPr>
        <p:spPr>
          <a:xfrm>
            <a:off x="2513350" y="290150"/>
            <a:ext cx="59178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Open Educational Resources (OER) should be:</a:t>
            </a:r>
            <a:endParaRPr b="1" i="0" sz="3200" u="none" cap="none" strike="noStrike">
              <a:solidFill>
                <a:srgbClr val="004993"/>
              </a:solidFill>
              <a:latin typeface="Open Sans"/>
              <a:ea typeface="Open Sans"/>
              <a:cs typeface="Open Sans"/>
              <a:sym typeface="Open Sans"/>
            </a:endParaRPr>
          </a:p>
        </p:txBody>
      </p:sp>
      <p:sp>
        <p:nvSpPr>
          <p:cNvPr id="152" name="Google Shape;152;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txBox="1"/>
          <p:nvPr/>
        </p:nvSpPr>
        <p:spPr>
          <a:xfrm>
            <a:off x="2513350" y="1629725"/>
            <a:ext cx="5527800" cy="169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 sz="18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10"/>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5"/>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1"/>
          <p:cNvSpPr txBox="1"/>
          <p:nvPr/>
        </p:nvSpPr>
        <p:spPr>
          <a:xfrm>
            <a:off x="2507700" y="272325"/>
            <a:ext cx="4947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Open Educational Resources (OER) can:</a:t>
            </a:r>
            <a:endParaRPr b="1" i="0" sz="3200" u="none" cap="none" strike="noStrike">
              <a:solidFill>
                <a:srgbClr val="004993"/>
              </a:solidFill>
              <a:latin typeface="Open Sans"/>
              <a:ea typeface="Open Sans"/>
              <a:cs typeface="Open Sans"/>
              <a:sym typeface="Open Sans"/>
            </a:endParaRPr>
          </a:p>
        </p:txBody>
      </p:sp>
      <p:sp>
        <p:nvSpPr>
          <p:cNvPr id="164" name="Google Shape;164;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txBox="1"/>
          <p:nvPr/>
        </p:nvSpPr>
        <p:spPr>
          <a:xfrm>
            <a:off x="2507700" y="1805250"/>
            <a:ext cx="4797300" cy="153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68" name="Google Shape;168;p11"/>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69" name="Google Shape;169;p11"/>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70" name="Google Shape;170;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2"/>
          <p:cNvSpPr txBox="1"/>
          <p:nvPr/>
        </p:nvSpPr>
        <p:spPr>
          <a:xfrm>
            <a:off x="2519000" y="207375"/>
            <a:ext cx="5968800" cy="1529400"/>
          </a:xfrm>
          <a:prstGeom prst="rect">
            <a:avLst/>
          </a:prstGeom>
          <a:noFill/>
          <a:ln>
            <a:noFill/>
          </a:ln>
        </p:spPr>
        <p:txBody>
          <a:bodyPr anchorCtr="0" anchor="t" bIns="91425" lIns="91425" spcFirstLastPara="1" rIns="91425" wrap="square" tIns="91425">
            <a:spAutoFit/>
          </a:bodyPr>
          <a:lstStyle/>
          <a:p>
            <a:pPr indent="0" lvl="0" marL="0" marR="0" rtl="0" algn="l">
              <a:lnSpc>
                <a:spcPct val="91000"/>
              </a:lnSpc>
              <a:spcBef>
                <a:spcPts val="3800"/>
              </a:spcBef>
              <a:spcAft>
                <a:spcPts val="380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Open Education = OER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appropriate pedagogical methodologies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well-designed learning objectives </a:t>
            </a:r>
            <a:r>
              <a:rPr b="1" i="0" lang="en" sz="2400" u="none" cap="none" strike="noStrike">
                <a:solidFill>
                  <a:srgbClr val="45BEDF"/>
                </a:solidFill>
                <a:latin typeface="Open Sans"/>
                <a:ea typeface="Open Sans"/>
                <a:cs typeface="Open Sans"/>
                <a:sym typeface="Open Sans"/>
              </a:rPr>
              <a:t>+</a:t>
            </a:r>
            <a:r>
              <a:rPr b="1" i="0" lang="en" sz="2400" u="none" cap="none" strike="noStrike">
                <a:solidFill>
                  <a:srgbClr val="004993"/>
                </a:solidFill>
                <a:latin typeface="Open Sans"/>
                <a:ea typeface="Open Sans"/>
                <a:cs typeface="Open Sans"/>
                <a:sym typeface="Open Sans"/>
              </a:rPr>
              <a:t> diversity of learning activities </a:t>
            </a:r>
            <a:r>
              <a:rPr b="1" i="0" lang="en" sz="2400" u="none" cap="none" strike="noStrike">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76" name="Google Shape;176;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2"/>
          <p:cNvSpPr txBox="1"/>
          <p:nvPr/>
        </p:nvSpPr>
        <p:spPr>
          <a:xfrm>
            <a:off x="2519000" y="1878450"/>
            <a:ext cx="5308500" cy="193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 sz="17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80" name="Google Shape;180;p12"/>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 sz="1500" u="sng" cap="none" strike="noStrike">
                <a:solidFill>
                  <a:schemeClr val="hlink"/>
                </a:solidFill>
                <a:latin typeface="Open Sans"/>
                <a:ea typeface="Open Sans"/>
                <a:cs typeface="Open Sans"/>
                <a:sym typeface="Open Sans"/>
                <a:hlinkClick r:id="rId4"/>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81" name="Google Shape;181;p12"/>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82" name="Google Shape;182;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txBox="1"/>
          <p:nvPr/>
        </p:nvSpPr>
        <p:spPr>
          <a:xfrm>
            <a:off x="3243450" y="166775"/>
            <a:ext cx="5445000" cy="419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Ensure enduring access: </a:t>
            </a:r>
            <a:r>
              <a:rPr b="0" i="0" lang="en" sz="14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Support inclusion:</a:t>
            </a:r>
            <a:r>
              <a:rPr b="0" i="0" lang="en" sz="1400" u="none" cap="none" strike="noStrike">
                <a:solidFill>
                  <a:srgbClr val="004993"/>
                </a:solidFill>
                <a:latin typeface="Open Sans"/>
                <a:ea typeface="Open Sans"/>
                <a:cs typeface="Open Sans"/>
                <a:sym typeface="Open Sans"/>
              </a:rPr>
              <a:t> OER can be adapted to reflect students’ profiles and scenarios, addressing inclusion needs </a:t>
            </a:r>
            <a:br>
              <a:rPr b="0" i="0" lang="en" sz="1400" u="none" cap="none" strike="noStrike">
                <a:solidFill>
                  <a:srgbClr val="004993"/>
                </a:solidFill>
                <a:latin typeface="Open Sans"/>
                <a:ea typeface="Open Sans"/>
                <a:cs typeface="Open Sans"/>
                <a:sym typeface="Open Sans"/>
              </a:rPr>
            </a:br>
            <a:r>
              <a:rPr b="0" i="0" lang="en" sz="1400" u="none" cap="none" strike="noStrike">
                <a:solidFill>
                  <a:srgbClr val="004993"/>
                </a:solidFill>
                <a:latin typeface="Open Sans"/>
                <a:ea typeface="Open Sans"/>
                <a:cs typeface="Open Sans"/>
                <a:sym typeface="Open Sans"/>
              </a:rPr>
              <a:t>at different levels.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Promote diversification of learning:</a:t>
            </a:r>
            <a:r>
              <a:rPr b="0" i="0" lang="en" sz="1400" u="none" cap="none" strike="noStrike">
                <a:solidFill>
                  <a:srgbClr val="004993"/>
                </a:solidFill>
                <a:latin typeface="Open Sans"/>
                <a:ea typeface="Open Sans"/>
                <a:cs typeface="Open Sans"/>
                <a:sym typeface="Open Sans"/>
              </a:rPr>
              <a:t> OER are accessible from every place at any time, repeatedly (and don’t underestimate the value of repetition!), and from a variety of devices and formats. OER also support non-formal and less-formal learning settings.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Promote lifelong learning:</a:t>
            </a:r>
            <a:r>
              <a:rPr b="0" i="0" lang="en" sz="1400" u="none" cap="none" strike="noStrike">
                <a:solidFill>
                  <a:srgbClr val="004993"/>
                </a:solidFill>
                <a:latin typeface="Open Sans"/>
                <a:ea typeface="Open Sans"/>
                <a:cs typeface="Open Sans"/>
                <a:sym typeface="Open Sans"/>
              </a:rPr>
              <a:t> OER are available to everyone of all ages, anytime anyone wants to learn something or go back to something to refresh the memory of it.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400" u="none" cap="none" strike="noStrike">
                <a:solidFill>
                  <a:srgbClr val="004993"/>
                </a:solidFill>
                <a:latin typeface="Open Sans"/>
                <a:ea typeface="Open Sans"/>
                <a:cs typeface="Open Sans"/>
                <a:sym typeface="Open Sans"/>
              </a:rPr>
              <a:t>Save costs: </a:t>
            </a:r>
            <a:r>
              <a:rPr b="0" i="0" lang="en" sz="14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1600" u="none" cap="none" strike="noStrike">
              <a:solidFill>
                <a:srgbClr val="000000"/>
              </a:solidFill>
              <a:latin typeface="Arial"/>
              <a:ea typeface="Arial"/>
              <a:cs typeface="Arial"/>
              <a:sym typeface="Arial"/>
            </a:endParaRPr>
          </a:p>
        </p:txBody>
      </p:sp>
      <p:sp>
        <p:nvSpPr>
          <p:cNvPr id="190" name="Google Shape;190;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cxnSp>
        <p:nvCxnSpPr>
          <p:cNvPr id="192" name="Google Shape;192;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nvSpPr>
        <p:spPr>
          <a:xfrm>
            <a:off x="3214225" y="1313200"/>
            <a:ext cx="5439300" cy="2645700"/>
          </a:xfrm>
          <a:prstGeom prst="rect">
            <a:avLst/>
          </a:prstGeom>
          <a:noFill/>
          <a:ln cap="flat" cmpd="sng" w="9525">
            <a:solidFill>
              <a:srgbClr val="FFDE59"/>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Ensure enduring access: </a:t>
            </a:r>
            <a:br>
              <a:rPr b="1"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01" name="Google Shape;201;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2" name="Google Shape;202;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3" name="Google Shape;203;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4"/>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5"/>
          <p:cNvSpPr txBox="1"/>
          <p:nvPr/>
        </p:nvSpPr>
        <p:spPr>
          <a:xfrm>
            <a:off x="3202900" y="1149275"/>
            <a:ext cx="5450700" cy="288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Support inclusion:</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can be adapted to reflect students’ profiles and scenarios,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addressing inclusion needs at different levels.</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12" name="Google Shape;212;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6"/>
          <p:cNvSpPr txBox="1"/>
          <p:nvPr/>
        </p:nvSpPr>
        <p:spPr>
          <a:xfrm>
            <a:off x="3208575" y="415625"/>
            <a:ext cx="54450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Promote diversification </a:t>
            </a:r>
            <a:br>
              <a:rPr b="1" i="0" lang="en" sz="3000" u="none" cap="none" strike="noStrike">
                <a:solidFill>
                  <a:srgbClr val="004993"/>
                </a:solidFill>
                <a:latin typeface="Open Sans"/>
                <a:ea typeface="Open Sans"/>
                <a:cs typeface="Open Sans"/>
                <a:sym typeface="Open Sans"/>
              </a:rPr>
            </a:br>
            <a:r>
              <a:rPr b="1" i="0" lang="en" sz="3000" u="none" cap="none" strike="noStrike">
                <a:solidFill>
                  <a:srgbClr val="004993"/>
                </a:solidFill>
                <a:latin typeface="Open Sans"/>
                <a:ea typeface="Open Sans"/>
                <a:cs typeface="Open Sans"/>
                <a:sym typeface="Open Sans"/>
              </a:rPr>
              <a:t>of learning:</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are accessible from every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place at any time, repeatedly (and don’t underestimate the value of repetition!) and from a variety of devices and formats. OER also support non-formal and less-formal learning settings.</a:t>
            </a:r>
            <a:endParaRPr b="0" i="0" sz="1600" u="none" cap="none" strike="noStrike">
              <a:solidFill>
                <a:srgbClr val="000000"/>
              </a:solidFill>
              <a:latin typeface="Arial"/>
              <a:ea typeface="Arial"/>
              <a:cs typeface="Arial"/>
              <a:sym typeface="Arial"/>
            </a:endParaRPr>
          </a:p>
        </p:txBody>
      </p:sp>
      <p:sp>
        <p:nvSpPr>
          <p:cNvPr id="221" name="Google Shape;22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3" name="Google Shape;223;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6"/>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7"/>
          <p:cNvSpPr txBox="1"/>
          <p:nvPr/>
        </p:nvSpPr>
        <p:spPr>
          <a:xfrm>
            <a:off x="3208575" y="1137975"/>
            <a:ext cx="5445000" cy="288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Promote lifelong learning:</a:t>
            </a:r>
            <a:r>
              <a:rPr b="0" i="0" lang="en" sz="3000" u="none" cap="none" strike="noStrike">
                <a:solidFill>
                  <a:srgbClr val="004993"/>
                </a:solidFill>
                <a:latin typeface="Open Sans"/>
                <a:ea typeface="Open Sans"/>
                <a:cs typeface="Open Sans"/>
                <a:sym typeface="Open Sans"/>
              </a:rPr>
              <a:t> </a:t>
            </a:r>
            <a:br>
              <a:rPr b="0" i="0" lang="en" sz="33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are available to everyone of all ages, anytime anyone wants to learn something or go back to something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to refresh the memory of it.</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4" name="Google Shape;234;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7"/>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8"/>
          <p:cNvSpPr txBox="1"/>
          <p:nvPr/>
        </p:nvSpPr>
        <p:spPr>
          <a:xfrm>
            <a:off x="3214225" y="1177550"/>
            <a:ext cx="5405400" cy="288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Save costs: </a:t>
            </a:r>
            <a:br>
              <a:rPr b="1" i="0" lang="en" sz="36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45" name="Google Shape;245;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8"/>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9"/>
          <p:cNvSpPr txBox="1"/>
          <p:nvPr/>
        </p:nvSpPr>
        <p:spPr>
          <a:xfrm>
            <a:off x="3208575" y="324050"/>
            <a:ext cx="5171700" cy="3621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Enhance learning opportunities:</a:t>
            </a:r>
            <a:r>
              <a:rPr b="0" i="0" lang="en" sz="1400" u="none" cap="none" strike="noStrike">
                <a:solidFill>
                  <a:srgbClr val="004993"/>
                </a:solidFill>
                <a:latin typeface="Open Sans"/>
                <a:ea typeface="Open Sans"/>
                <a:cs typeface="Open Sans"/>
                <a:sym typeface="Open Sans"/>
              </a:rPr>
              <a:t> Students who use OER do as well, or better, than those using traditional materials.</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Ensure readiness: </a:t>
            </a:r>
            <a:r>
              <a:rPr b="0" i="0" lang="en" sz="1400" u="none" cap="none" strike="noStrike">
                <a:solidFill>
                  <a:srgbClr val="004993"/>
                </a:solidFill>
                <a:latin typeface="Open Sans"/>
                <a:ea typeface="Open Sans"/>
                <a:cs typeface="Open Sans"/>
                <a:sym typeface="Open Sans"/>
              </a:rPr>
              <a:t>OER can be available from the very beginning of the courses, which means that students can immediately start working with them.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Enhance quality:</a:t>
            </a:r>
            <a:r>
              <a:rPr b="0" i="0" lang="en" sz="1400" u="none" cap="none" strike="noStrike">
                <a:solidFill>
                  <a:srgbClr val="004993"/>
                </a:solidFill>
                <a:latin typeface="Open Sans"/>
                <a:ea typeface="Open Sans"/>
                <a:cs typeface="Open Sans"/>
                <a:sym typeface="Open Sans"/>
              </a:rPr>
              <a:t> OER allow enhancement of quality and continuous updates, together with quick dissemination, ensuring that the information in them is up-to-date.</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4993"/>
                </a:solidFill>
                <a:latin typeface="Open Sans"/>
                <a:ea typeface="Open Sans"/>
                <a:cs typeface="Open Sans"/>
                <a:sym typeface="Open Sans"/>
              </a:rPr>
              <a:t>Reward open practices:</a:t>
            </a:r>
            <a:r>
              <a:rPr b="0" i="0" lang="en" sz="1400" u="none" cap="none" strike="noStrike">
                <a:solidFill>
                  <a:srgbClr val="004993"/>
                </a:solidFill>
                <a:latin typeface="Open Sans"/>
                <a:ea typeface="Open Sans"/>
                <a:cs typeface="Open Sans"/>
                <a:sym typeface="Open Sans"/>
              </a:rPr>
              <a:t> Students can be recognised as part of the authoring team and be appreciated for </a:t>
            </a:r>
            <a:br>
              <a:rPr b="0" i="0" lang="en" sz="1400" u="none" cap="none" strike="noStrike">
                <a:solidFill>
                  <a:srgbClr val="004993"/>
                </a:solidFill>
                <a:latin typeface="Open Sans"/>
                <a:ea typeface="Open Sans"/>
                <a:cs typeface="Open Sans"/>
                <a:sym typeface="Open Sans"/>
              </a:rPr>
            </a:br>
            <a:r>
              <a:rPr b="0" i="0" lang="en" sz="1400" u="none" cap="none" strike="noStrike">
                <a:solidFill>
                  <a:srgbClr val="004993"/>
                </a:solidFill>
                <a:latin typeface="Open Sans"/>
                <a:ea typeface="Open Sans"/>
                <a:cs typeface="Open Sans"/>
                <a:sym typeface="Open Sans"/>
              </a:rPr>
              <a:t>their work and skills.</a:t>
            </a:r>
            <a:endParaRPr b="0" i="0" sz="1400" u="none" cap="none" strike="noStrike">
              <a:solidFill>
                <a:srgbClr val="000000"/>
              </a:solidFill>
              <a:latin typeface="Arial"/>
              <a:ea typeface="Arial"/>
              <a:cs typeface="Arial"/>
              <a:sym typeface="Arial"/>
            </a:endParaRPr>
          </a:p>
        </p:txBody>
      </p:sp>
      <p:cxnSp>
        <p:nvCxnSpPr>
          <p:cNvPr id="256" name="Google Shape;256;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9"/>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207100" y="34525"/>
            <a:ext cx="8798700" cy="517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200" u="none" cap="none" strike="noStrike">
                <a:solidFill>
                  <a:srgbClr val="004993"/>
                </a:solidFill>
                <a:latin typeface="Open Sans"/>
                <a:ea typeface="Open Sans"/>
                <a:cs typeface="Open Sans"/>
                <a:sym typeface="Open Sans"/>
              </a:rPr>
              <a:t>Welcome to this Open Education Benefits toolkit! </a:t>
            </a:r>
            <a:r>
              <a:rPr b="0" i="0" lang="en" sz="1200" u="none" cap="none" strike="noStrike">
                <a:solidFill>
                  <a:srgbClr val="004993"/>
                </a:solidFill>
                <a:latin typeface="Open Sans"/>
                <a:ea typeface="Open Sans"/>
                <a:cs typeface="Open Sans"/>
                <a:sym typeface="Open Sans"/>
              </a:rPr>
              <a:t>It is a set of tools (slides, leaflets, and cards) prepared by </a:t>
            </a:r>
            <a:r>
              <a:rPr b="0" i="0" lang="en" sz="1200" u="sng" cap="none" strike="noStrike">
                <a:solidFill>
                  <a:schemeClr val="hlink"/>
                </a:solidFill>
                <a:latin typeface="Open Sans"/>
                <a:ea typeface="Open Sans"/>
                <a:cs typeface="Open Sans"/>
                <a:sym typeface="Open Sans"/>
                <a:hlinkClick r:id="rId3"/>
              </a:rPr>
              <a:t>The European Network of Open Education Librarians</a:t>
            </a:r>
            <a:r>
              <a:rPr b="0" i="0" lang="en" sz="1200" u="none" cap="none" strike="noStrike">
                <a:solidFill>
                  <a:srgbClr val="004993"/>
                </a:solidFill>
                <a:latin typeface="Open Sans"/>
                <a:ea typeface="Open Sans"/>
                <a:cs typeface="Open Sans"/>
                <a:sym typeface="Open Sans"/>
              </a:rPr>
              <a:t> (ENOEL). The toolkit aims to help raise awareness of the importance of Open Education and it points out benefits for students, teachers, institutions, society and librarians.</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 sz="1000" u="none" cap="none" strike="noStrike">
                <a:solidFill>
                  <a:srgbClr val="004993"/>
                </a:solidFill>
                <a:latin typeface="Open Sans"/>
                <a:ea typeface="Open Sans"/>
                <a:cs typeface="Open Sans"/>
                <a:sym typeface="Open Sans"/>
              </a:rPr>
              <a:t>This deck contains </a:t>
            </a:r>
            <a:r>
              <a:rPr b="1" i="0" lang="en" sz="1000" u="none" cap="none" strike="noStrike">
                <a:solidFill>
                  <a:srgbClr val="004993"/>
                </a:solidFill>
                <a:latin typeface="Open Sans"/>
                <a:ea typeface="Open Sans"/>
                <a:cs typeface="Open Sans"/>
                <a:sym typeface="Open Sans"/>
              </a:rPr>
              <a:t>slide templates</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You can use the templates directly as they are or you may choose to adapt them for your own specific needs.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When using the template without adaptation, </a:t>
            </a:r>
            <a:r>
              <a:rPr b="0" i="0" lang="en" sz="1000" u="none" cap="none" strike="noStrike">
                <a:solidFill>
                  <a:srgbClr val="004993"/>
                </a:solidFill>
                <a:latin typeface="Open Sans"/>
                <a:ea typeface="Open Sans"/>
                <a:cs typeface="Open Sans"/>
                <a:sym typeface="Open Sans"/>
              </a:rPr>
              <a:t>simply download the entire slidedeck or an individual slide that you want to use.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 sz="1000" u="none" cap="none" strike="noStrike">
                <a:solidFill>
                  <a:srgbClr val="004993"/>
                </a:solidFill>
                <a:latin typeface="Open Sans"/>
                <a:ea typeface="Open Sans"/>
                <a:cs typeface="Open Sans"/>
                <a:sym typeface="Open Sans"/>
              </a:rPr>
              <a:t>If you want to adapt the template to your needs, you need to:</a:t>
            </a:r>
            <a:endParaRPr b="1"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 sz="1000" u="none" cap="none" strike="noStrike">
                <a:solidFill>
                  <a:srgbClr val="004993"/>
                </a:solidFill>
                <a:latin typeface="Open Sans"/>
                <a:ea typeface="Open Sans"/>
                <a:cs typeface="Open Sans"/>
                <a:sym typeface="Open Sans"/>
              </a:rPr>
              <a:t>Download a tool you want to use</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 sz="1000" u="none" cap="none" strike="noStrike">
                <a:solidFill>
                  <a:srgbClr val="004993"/>
                </a:solidFill>
                <a:latin typeface="Open Sans"/>
                <a:ea typeface="Open Sans"/>
                <a:cs typeface="Open Sans"/>
                <a:sym typeface="Open Sans"/>
              </a:rPr>
              <a:t>Adapt it to your needs (add your organisation’s logo, introduce any other change you think fit)</a:t>
            </a:r>
            <a:endParaRPr b="0" i="0" sz="1000" u="none" cap="none" strike="noStrike">
              <a:solidFill>
                <a:srgbClr val="004993"/>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4993"/>
              </a:buClr>
              <a:buSzPts val="1000"/>
              <a:buFont typeface="Open Sans"/>
              <a:buChar char="-"/>
            </a:pPr>
            <a:r>
              <a:rPr b="0" i="0" lang="en" sz="1000" u="none" cap="none" strike="noStrike">
                <a:solidFill>
                  <a:srgbClr val="004993"/>
                </a:solidFill>
                <a:latin typeface="Open Sans"/>
                <a:ea typeface="Open Sans"/>
                <a:cs typeface="Open Sans"/>
                <a:sym typeface="Open Sans"/>
              </a:rPr>
              <a:t>Make sure that the adapted version has a note saying: “This work is a derivative of [name of the file (for example, 1. OE Benefits - ENOEL slides)] [link to the original source: </a:t>
            </a:r>
            <a:r>
              <a:rPr b="0" i="0" lang="en" sz="1000" u="sng" cap="none" strike="noStrike">
                <a:solidFill>
                  <a:schemeClr val="hlink"/>
                </a:solidFill>
                <a:latin typeface="Open Sans"/>
                <a:ea typeface="Open Sans"/>
                <a:cs typeface="Open Sans"/>
                <a:sym typeface="Open Sans"/>
                <a:hlinkClick r:id="rId4"/>
              </a:rPr>
              <a:t>https://zenodo.org/doi/10.5281/zenodo.5568482</a:t>
            </a:r>
            <a:r>
              <a:rPr b="0" i="0" lang="en" sz="1000" u="none" cap="none" strike="noStrike">
                <a:solidFill>
                  <a:srgbClr val="004993"/>
                </a:solidFill>
                <a:latin typeface="Open Sans"/>
                <a:ea typeface="Open Sans"/>
                <a:cs typeface="Open Sans"/>
                <a:sym typeface="Open Sans"/>
              </a:rPr>
              <a:t>] by </a:t>
            </a:r>
            <a:r>
              <a:rPr b="0" i="0" lang="en" sz="1000" u="sng" cap="none" strike="noStrike">
                <a:solidFill>
                  <a:schemeClr val="hlink"/>
                </a:solidFill>
                <a:latin typeface="Open Sans"/>
                <a:ea typeface="Open Sans"/>
                <a:cs typeface="Open Sans"/>
                <a:sym typeface="Open Sans"/>
                <a:hlinkClick r:id="rId5"/>
              </a:rPr>
              <a:t>SPARC EUROPE</a:t>
            </a:r>
            <a:r>
              <a:rPr b="0" i="0" lang="en" sz="1000" u="none" cap="none" strike="noStrike">
                <a:solidFill>
                  <a:srgbClr val="004993"/>
                </a:solidFill>
                <a:latin typeface="Open Sans"/>
                <a:ea typeface="Open Sans"/>
                <a:cs typeface="Open Sans"/>
                <a:sym typeface="Open Sans"/>
              </a:rPr>
              <a:t> (ENOEL), </a:t>
            </a:r>
            <a:r>
              <a:rPr b="0" i="0" lang="en" sz="1000" u="sng" cap="none" strike="noStrike">
                <a:solidFill>
                  <a:schemeClr val="hlink"/>
                </a:solidFill>
                <a:latin typeface="Open Sans"/>
                <a:ea typeface="Open Sans"/>
                <a:cs typeface="Open Sans"/>
                <a:sym typeface="Open Sans"/>
                <a:hlinkClick r:id="rId6"/>
              </a:rPr>
              <a:t>CC BY</a:t>
            </a:r>
            <a:r>
              <a:rPr b="0" i="0" lang="en" sz="1000" u="none" cap="none" strike="noStrike">
                <a:solidFill>
                  <a:srgbClr val="004993"/>
                </a:solidFill>
                <a:latin typeface="Open Sans"/>
                <a:ea typeface="Open Sans"/>
                <a:cs typeface="Open Sans"/>
                <a:sym typeface="Open Sans"/>
              </a:rPr>
              <a:t>.” </a:t>
            </a:r>
            <a:endParaRPr b="0" i="0" sz="10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 sz="1000" u="none" cap="none" strike="noStrike">
                <a:solidFill>
                  <a:srgbClr val="004993"/>
                </a:solidFill>
                <a:latin typeface="Open Sans"/>
                <a:ea typeface="Open Sans"/>
                <a:cs typeface="Open Sans"/>
                <a:sym typeface="Open Sans"/>
              </a:rPr>
              <a:t>Below, you will find a short description of how the deck is organized and suggested uses for particular slides. </a:t>
            </a:r>
            <a:br>
              <a:rPr b="0" i="0" lang="en" sz="1000" u="none" cap="none" strike="noStrike">
                <a:solidFill>
                  <a:srgbClr val="004993"/>
                </a:solidFill>
                <a:latin typeface="Open Sans"/>
                <a:ea typeface="Open Sans"/>
                <a:cs typeface="Open Sans"/>
                <a:sym typeface="Open Sans"/>
              </a:rPr>
            </a:br>
            <a:r>
              <a:rPr b="0" i="0" lang="en" sz="1000" u="none" cap="none" strike="noStrike">
                <a:solidFill>
                  <a:srgbClr val="004993"/>
                </a:solidFill>
                <a:latin typeface="Open Sans"/>
                <a:ea typeface="Open Sans"/>
                <a:cs typeface="Open Sans"/>
                <a:sym typeface="Open Sans"/>
              </a:rPr>
              <a:t>These are suggestions only; we encourage you to pick and choose and create tools tailored to your needs.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 sz="1000" u="none" cap="none" strike="noStrike">
                <a:solidFill>
                  <a:srgbClr val="004993"/>
                </a:solidFill>
                <a:latin typeface="Open Sans"/>
                <a:ea typeface="Open Sans"/>
                <a:cs typeface="Open Sans"/>
                <a:sym typeface="Open Sans"/>
              </a:rPr>
              <a:t>Slide 3</a:t>
            </a:r>
            <a:r>
              <a:rPr b="0" i="0" lang="en" sz="1000" u="none" cap="none" strike="noStrike">
                <a:solidFill>
                  <a:srgbClr val="004993"/>
                </a:solidFill>
                <a:latin typeface="Open Sans"/>
                <a:ea typeface="Open Sans"/>
                <a:cs typeface="Open Sans"/>
                <a:sym typeface="Open Sans"/>
              </a:rPr>
              <a:t> gives you an example of how the template can be adapted, including the placement of your organisation’s logo and </a:t>
            </a:r>
            <a:br>
              <a:rPr b="0" i="0" lang="en" sz="1000" u="none" cap="none" strike="noStrike">
                <a:solidFill>
                  <a:srgbClr val="004993"/>
                </a:solidFill>
                <a:latin typeface="Open Sans"/>
                <a:ea typeface="Open Sans"/>
                <a:cs typeface="Open Sans"/>
                <a:sym typeface="Open Sans"/>
              </a:rPr>
            </a:br>
            <a:r>
              <a:rPr b="0" i="0" lang="en" sz="1000" u="none" cap="none" strike="noStrike">
                <a:solidFill>
                  <a:srgbClr val="004993"/>
                </a:solidFill>
                <a:latin typeface="Open Sans"/>
                <a:ea typeface="Open Sans"/>
                <a:cs typeface="Open Sans"/>
                <a:sym typeface="Open Sans"/>
              </a:rPr>
              <a:t>the attribution statement. </a:t>
            </a:r>
            <a:endParaRPr b="0"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Slides 4-12 </a:t>
            </a:r>
            <a:r>
              <a:rPr b="0" i="0" lang="en" sz="1000" u="none" cap="none" strike="noStrike">
                <a:solidFill>
                  <a:srgbClr val="004993"/>
                </a:solidFill>
                <a:latin typeface="Open Sans"/>
                <a:ea typeface="Open Sans"/>
                <a:cs typeface="Open Sans"/>
                <a:sym typeface="Open Sans"/>
              </a:rPr>
              <a:t>can be treated as “teasers”; they pose basic questions and state Open Educational Resources (OER) basics. You can use them as an intro in your presentation to entice curiosity.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 sz="1000" u="none" cap="none" strike="noStrike">
                <a:solidFill>
                  <a:srgbClr val="004993"/>
                </a:solidFill>
                <a:latin typeface="Open Sans"/>
                <a:ea typeface="Open Sans"/>
                <a:cs typeface="Open Sans"/>
                <a:sym typeface="Open Sans"/>
              </a:rPr>
              <a:t>Slides 13-51 </a:t>
            </a:r>
            <a:r>
              <a:rPr b="0" i="0" lang="en" sz="1000" u="none" cap="none" strike="noStrike">
                <a:solidFill>
                  <a:srgbClr val="004993"/>
                </a:solidFill>
                <a:latin typeface="Open Sans"/>
                <a:ea typeface="Open Sans"/>
                <a:cs typeface="Open Sans"/>
                <a:sym typeface="Open Sans"/>
              </a:rPr>
              <a:t>show OE benefits for five different stakeholders: students (yellow background), teachers (orange background), </a:t>
            </a:r>
            <a:br>
              <a:rPr b="0" i="0" lang="en" sz="1000" u="none" cap="none" strike="noStrike">
                <a:solidFill>
                  <a:srgbClr val="004993"/>
                </a:solidFill>
                <a:latin typeface="Open Sans"/>
                <a:ea typeface="Open Sans"/>
                <a:cs typeface="Open Sans"/>
                <a:sym typeface="Open Sans"/>
              </a:rPr>
            </a:br>
            <a:r>
              <a:rPr b="0" i="0" lang="en" sz="1000" u="none" cap="none" strike="noStrike">
                <a:solidFill>
                  <a:srgbClr val="004993"/>
                </a:solidFill>
                <a:latin typeface="Open Sans"/>
                <a:ea typeface="Open Sans"/>
                <a:cs typeface="Open Sans"/>
                <a:sym typeface="Open Sans"/>
              </a:rPr>
              <a:t>institutions (turquoise background), for all (white background), and for librarians (blue background). You can use them to address these specific stakeholders.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000" u="none" cap="none" strike="noStrike">
                <a:solidFill>
                  <a:srgbClr val="004993"/>
                </a:solidFill>
                <a:latin typeface="Open Sans"/>
                <a:ea typeface="Open Sans"/>
                <a:cs typeface="Open Sans"/>
                <a:sym typeface="Open Sans"/>
              </a:rPr>
              <a:t>Opening slides for each of the groups </a:t>
            </a:r>
            <a:r>
              <a:rPr b="0" i="0" lang="en" sz="1000" u="none" cap="none" strike="noStrike">
                <a:solidFill>
                  <a:srgbClr val="004993"/>
                </a:solidFill>
                <a:latin typeface="Open Sans"/>
                <a:ea typeface="Open Sans"/>
                <a:cs typeface="Open Sans"/>
                <a:sym typeface="Open Sans"/>
              </a:rPr>
              <a:t>(slides 13, 21, 29, 36, 44) show what ENOEL considers to be the most crucial benefits for each group, </a:t>
            </a:r>
            <a:br>
              <a:rPr b="0" i="0" lang="en" sz="1000" u="none" cap="none" strike="noStrike">
                <a:solidFill>
                  <a:srgbClr val="004993"/>
                </a:solidFill>
                <a:latin typeface="Open Sans"/>
                <a:ea typeface="Open Sans"/>
                <a:cs typeface="Open Sans"/>
                <a:sym typeface="Open Sans"/>
              </a:rPr>
            </a:br>
            <a:r>
              <a:rPr b="0" i="0" lang="en" sz="1000" u="none" cap="none" strike="noStrike">
                <a:solidFill>
                  <a:srgbClr val="004993"/>
                </a:solidFill>
                <a:latin typeface="Open Sans"/>
                <a:ea typeface="Open Sans"/>
                <a:cs typeface="Open Sans"/>
                <a:sym typeface="Open Sans"/>
              </a:rPr>
              <a:t>then shown as individual benefits on separate slides. </a:t>
            </a:r>
            <a:r>
              <a:rPr b="1" i="0" lang="en" sz="1000" u="none" cap="none" strike="noStrike">
                <a:solidFill>
                  <a:srgbClr val="004993"/>
                </a:solidFill>
                <a:latin typeface="Open Sans"/>
                <a:ea typeface="Open Sans"/>
                <a:cs typeface="Open Sans"/>
                <a:sym typeface="Open Sans"/>
              </a:rPr>
              <a:t>Closing slides in each group</a:t>
            </a:r>
            <a:r>
              <a:rPr b="0" i="0" lang="en" sz="1000" u="none" cap="none" strike="noStrike">
                <a:solidFill>
                  <a:srgbClr val="004993"/>
                </a:solidFill>
                <a:latin typeface="Open Sans"/>
                <a:ea typeface="Open Sans"/>
                <a:cs typeface="Open Sans"/>
                <a:sym typeface="Open Sans"/>
              </a:rPr>
              <a:t> list the remaining benefits (slides 19-20 for students, 27-28 for teachers, 35 for institutions, 43 for all, and 50-51 for librarians).</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0"/>
          <p:cNvSpPr txBox="1"/>
          <p:nvPr/>
        </p:nvSpPr>
        <p:spPr>
          <a:xfrm>
            <a:off x="3208575" y="235350"/>
            <a:ext cx="5558400" cy="3829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 sz="1600" u="none" cap="none" strike="noStrike">
                <a:solidFill>
                  <a:srgbClr val="004993"/>
                </a:solidFill>
                <a:latin typeface="Open Sans"/>
                <a:ea typeface="Open Sans"/>
                <a:cs typeface="Open Sans"/>
                <a:sym typeface="Open Sans"/>
              </a:rPr>
              <a:t>Allow (more than just) no cost</a:t>
            </a:r>
            <a:r>
              <a:rPr b="0" i="0" lang="en" sz="1600" u="none" cap="none" strike="noStrike">
                <a:solidFill>
                  <a:srgbClr val="004993"/>
                </a:solidFill>
                <a:latin typeface="Open Sans"/>
                <a:ea typeface="Open Sans"/>
                <a:cs typeface="Open Sans"/>
                <a:sym typeface="Open Sans"/>
              </a:rPr>
              <a:t>: </a:t>
            </a:r>
            <a:br>
              <a:rPr b="0" i="0" lang="en" sz="1600" u="none" cap="none" strike="noStrike">
                <a:solidFill>
                  <a:srgbClr val="004993"/>
                </a:solidFill>
                <a:latin typeface="Open Sans"/>
                <a:ea typeface="Open Sans"/>
                <a:cs typeface="Open Sans"/>
                <a:sym typeface="Open Sans"/>
              </a:rPr>
            </a:br>
            <a:r>
              <a:rPr b="0" i="0" lang="en" sz="1600" u="none" cap="none" strike="noStrike">
                <a:solidFill>
                  <a:srgbClr val="004993"/>
                </a:solidFill>
                <a:latin typeface="Open Sans"/>
                <a:ea typeface="Open Sans"/>
                <a:cs typeface="Open Sans"/>
                <a:sym typeface="Open Sans"/>
              </a:rPr>
              <a:t>OER = free + permissions.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en" sz="1600" u="none" cap="none" strike="noStrike">
                <a:solidFill>
                  <a:srgbClr val="004993"/>
                </a:solidFill>
                <a:latin typeface="Open Sans"/>
                <a:ea typeface="Open Sans"/>
                <a:cs typeface="Open Sans"/>
                <a:sym typeface="Open Sans"/>
              </a:rPr>
              <a:t>Ensure better education</a:t>
            </a:r>
            <a:r>
              <a:rPr b="0" i="0" lang="en" sz="1600" u="none" cap="none" strike="noStrike">
                <a:solidFill>
                  <a:srgbClr val="004993"/>
                </a:solidFill>
                <a:latin typeface="Open Sans"/>
                <a:ea typeface="Open Sans"/>
                <a:cs typeface="Open Sans"/>
                <a:sym typeface="Open Sans"/>
              </a:rPr>
              <a:t> = ensure better future (</a:t>
            </a:r>
            <a:r>
              <a:rPr b="0" i="0" lang="en" sz="1600" u="sng" cap="none" strike="noStrike">
                <a:solidFill>
                  <a:schemeClr val="hlink"/>
                </a:solidFill>
                <a:latin typeface="Open Sans"/>
                <a:ea typeface="Open Sans"/>
                <a:cs typeface="Open Sans"/>
                <a:sym typeface="Open Sans"/>
                <a:hlinkClick r:id="rId3"/>
              </a:rPr>
              <a:t>SDG 4</a:t>
            </a:r>
            <a:r>
              <a:rPr b="0" i="0" lang="en" sz="1600" u="none" cap="none" strike="noStrike">
                <a:solidFill>
                  <a:srgbClr val="004993"/>
                </a:solidFill>
                <a:latin typeface="Open Sans"/>
                <a:ea typeface="Open Sans"/>
                <a:cs typeface="Open Sans"/>
                <a:sym typeface="Open Sans"/>
              </a:rPr>
              <a:t>: “Ensure inclusive and equitable quality education and promote lifelong learning opportunities for all.”)</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en" sz="1600" u="none" cap="none" strike="noStrike">
                <a:solidFill>
                  <a:srgbClr val="004993"/>
                </a:solidFill>
                <a:latin typeface="Open Sans"/>
                <a:ea typeface="Open Sans"/>
                <a:cs typeface="Open Sans"/>
                <a:sym typeface="Open Sans"/>
              </a:rPr>
              <a:t>Enhance understanding:</a:t>
            </a:r>
            <a:r>
              <a:rPr b="0" i="0" lang="en" sz="1600" u="none" cap="none" strike="noStrike">
                <a:solidFill>
                  <a:srgbClr val="004993"/>
                </a:solidFill>
                <a:latin typeface="Open Sans"/>
                <a:ea typeface="Open Sans"/>
                <a:cs typeface="Open Sans"/>
                <a:sym typeface="Open Sans"/>
              </a:rPr>
              <a:t> Students are able to revise concepts/ideas using a different range of resources (i.e. repeat the same concept using a different explanation)</a:t>
            </a:r>
            <a:r>
              <a:rPr b="0" i="0" lang="en" sz="1600" u="none" cap="none" strike="noStrike">
                <a:solidFill>
                  <a:srgbClr val="004993"/>
                </a:solidFill>
                <a:latin typeface="Arial"/>
                <a:ea typeface="Arial"/>
                <a:cs typeface="Arial"/>
                <a:sym typeface="Arial"/>
              </a:rPr>
              <a:t>.</a:t>
            </a:r>
            <a:endParaRPr b="0" i="0" sz="1600" u="none" cap="none" strike="noStrike">
              <a:solidFill>
                <a:srgbClr val="00499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600" u="none" cap="none" strike="noStrike">
              <a:solidFill>
                <a:srgbClr val="004993"/>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 sz="1600" u="none" cap="none" strike="noStrike">
                <a:solidFill>
                  <a:srgbClr val="004993"/>
                </a:solidFill>
                <a:latin typeface="Open Sans"/>
                <a:ea typeface="Open Sans"/>
                <a:cs typeface="Open Sans"/>
                <a:sym typeface="Open Sans"/>
              </a:rPr>
              <a:t>Co-create:</a:t>
            </a:r>
            <a:r>
              <a:rPr b="0" i="0" lang="en" sz="1600" u="none" cap="none" strike="noStrike">
                <a:solidFill>
                  <a:srgbClr val="004993"/>
                </a:solidFill>
                <a:latin typeface="Open Sans"/>
                <a:ea typeface="Open Sans"/>
                <a:cs typeface="Open Sans"/>
                <a:sym typeface="Open Sans"/>
              </a:rPr>
              <a:t> OER give students the opportunity to be co-creation partners benefiting themselves.</a:t>
            </a:r>
            <a:endParaRPr b="0" i="0" sz="1600" u="none" cap="none" strike="noStrike">
              <a:solidFill>
                <a:srgbClr val="000000"/>
              </a:solidFill>
              <a:latin typeface="Arial"/>
              <a:ea typeface="Arial"/>
              <a:cs typeface="Arial"/>
              <a:sym typeface="Arial"/>
            </a:endParaRPr>
          </a:p>
        </p:txBody>
      </p:sp>
      <p:cxnSp>
        <p:nvCxnSpPr>
          <p:cNvPr id="267" name="Google Shape;267;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0"/>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students</a:t>
            </a:r>
            <a:endParaRPr b="1" i="0" sz="27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1"/>
          <p:cNvSpPr txBox="1"/>
          <p:nvPr/>
        </p:nvSpPr>
        <p:spPr>
          <a:xfrm>
            <a:off x="3202900" y="-46075"/>
            <a:ext cx="5834400" cy="4617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Allow adaptation: </a:t>
            </a:r>
            <a:r>
              <a:rPr b="0" i="0" lang="en" sz="1600" u="none" cap="none" strike="noStrike">
                <a:solidFill>
                  <a:srgbClr val="004993"/>
                </a:solidFill>
                <a:latin typeface="Open Sans"/>
                <a:ea typeface="Open Sans"/>
                <a:cs typeface="Open Sans"/>
                <a:sym typeface="Open Sans"/>
              </a:rPr>
              <a:t>Teachers can customise OER, creating the best course materials mixture for each learning experience, continually improving the quality of the OER.</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Ensure open pedagogies:</a:t>
            </a:r>
            <a:r>
              <a:rPr b="0" i="0" lang="en" sz="1600" u="none" cap="none" strike="noStrike">
                <a:solidFill>
                  <a:srgbClr val="004993"/>
                </a:solidFill>
                <a:latin typeface="Open Sans"/>
                <a:ea typeface="Open Sans"/>
                <a:cs typeface="Open Sans"/>
                <a:sym typeface="Open Sans"/>
              </a:rPr>
              <a:t> With OER, students are deeply engaged in the educational process and in the creation of learning materials, essentially making them their own, with the teacher’s guidance.</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Increase reputation:</a:t>
            </a:r>
            <a:r>
              <a:rPr b="0" i="0" lang="en" sz="1600" u="none" cap="none" strike="noStrike">
                <a:solidFill>
                  <a:srgbClr val="004993"/>
                </a:solidFill>
                <a:latin typeface="Open Sans"/>
                <a:ea typeface="Open Sans"/>
                <a:cs typeface="Open Sans"/>
                <a:sym typeface="Open Sans"/>
              </a:rPr>
              <a:t> Quality OER increase the reputation of the teacher at local and global levels, offering at the same time new opportunities to collaborate with colleagues around the world.</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600" u="none" cap="none" strike="noStrike">
                <a:solidFill>
                  <a:srgbClr val="004993"/>
                </a:solidFill>
                <a:latin typeface="Open Sans"/>
                <a:ea typeface="Open Sans"/>
                <a:cs typeface="Open Sans"/>
                <a:sym typeface="Open Sans"/>
              </a:rPr>
              <a:t>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Reduce workload: </a:t>
            </a:r>
            <a:r>
              <a:rPr b="0" i="0" lang="en" sz="1600" u="none" cap="none" strike="noStrike">
                <a:solidFill>
                  <a:srgbClr val="004993"/>
                </a:solidFill>
                <a:latin typeface="Open Sans"/>
                <a:ea typeface="Open Sans"/>
                <a:cs typeface="Open Sans"/>
                <a:sym typeface="Open Sans"/>
              </a:rPr>
              <a:t>Teachers do not have to reinvent the wheel every time, but can re-use what is already there.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Inspire:</a:t>
            </a:r>
            <a:r>
              <a:rPr b="0" i="0" lang="en" sz="1600" u="none" cap="none" strike="noStrike">
                <a:solidFill>
                  <a:srgbClr val="004993"/>
                </a:solidFill>
                <a:latin typeface="Open Sans"/>
                <a:ea typeface="Open Sans"/>
                <a:cs typeface="Open Sans"/>
                <a:sym typeface="Open Sans"/>
              </a:rPr>
              <a:t> OER are a way to get new ideas.</a:t>
            </a:r>
            <a:endParaRPr b="0" i="0" sz="1800" u="none" cap="none" strike="noStrike">
              <a:solidFill>
                <a:srgbClr val="000000"/>
              </a:solidFill>
              <a:latin typeface="Arial"/>
              <a:ea typeface="Arial"/>
              <a:cs typeface="Arial"/>
              <a:sym typeface="Arial"/>
            </a:endParaRPr>
          </a:p>
        </p:txBody>
      </p:sp>
      <p:cxnSp>
        <p:nvCxnSpPr>
          <p:cNvPr id="278" name="Google Shape;278;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1"/>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txBox="1"/>
          <p:nvPr/>
        </p:nvSpPr>
        <p:spPr>
          <a:xfrm>
            <a:off x="3123975" y="257775"/>
            <a:ext cx="54600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Allow adaptation: </a:t>
            </a:r>
            <a:br>
              <a:rPr b="1" i="0" lang="en" sz="3000" u="none" cap="none" strike="noStrike">
                <a:solidFill>
                  <a:srgbClr val="004993"/>
                </a:solidFill>
                <a:latin typeface="Open Sans"/>
                <a:ea typeface="Open Sans"/>
                <a:cs typeface="Open Sans"/>
                <a:sym typeface="Open Sans"/>
              </a:rPr>
            </a:br>
            <a:r>
              <a:rPr b="0" i="0" lang="en" sz="3000" u="none" cap="none" strike="noStrike">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b="0" i="0" sz="1400" u="none" cap="none" strike="noStrike">
              <a:solidFill>
                <a:srgbClr val="000000"/>
              </a:solidFill>
              <a:latin typeface="Arial"/>
              <a:ea typeface="Arial"/>
              <a:cs typeface="Arial"/>
              <a:sym typeface="Arial"/>
            </a:endParaRPr>
          </a:p>
        </p:txBody>
      </p:sp>
      <p:cxnSp>
        <p:nvCxnSpPr>
          <p:cNvPr id="289" name="Google Shape;289;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3"/>
          <p:cNvSpPr txBox="1"/>
          <p:nvPr/>
        </p:nvSpPr>
        <p:spPr>
          <a:xfrm>
            <a:off x="3123975" y="257775"/>
            <a:ext cx="5460000" cy="477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Ensure open pedagogies:</a:t>
            </a:r>
            <a:r>
              <a:rPr b="0" i="0" lang="en" sz="3000" u="none" cap="none" strike="noStrike">
                <a:solidFill>
                  <a:srgbClr val="004993"/>
                </a:solidFill>
                <a:latin typeface="Open Sans"/>
                <a:ea typeface="Open Sans"/>
                <a:cs typeface="Open Sans"/>
                <a:sym typeface="Open Sans"/>
              </a:rPr>
              <a:t> With OER, students are deeply engaged in the educational process and in the creation of learning materials, essentially making them their own, with the teacher’s guidance.</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3"/>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4"/>
          <p:cNvSpPr txBox="1"/>
          <p:nvPr/>
        </p:nvSpPr>
        <p:spPr>
          <a:xfrm>
            <a:off x="3123975" y="815800"/>
            <a:ext cx="5460000" cy="332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Increase reputation:</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Quality OER increase the reputation of the teacher at local and global levels, offering at the same time new opportunities to collaborate with colleagues around the world.</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4"/>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5"/>
          <p:cNvSpPr txBox="1"/>
          <p:nvPr/>
        </p:nvSpPr>
        <p:spPr>
          <a:xfrm>
            <a:off x="3214225" y="1245375"/>
            <a:ext cx="4798500" cy="33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Reduce workload: </a:t>
            </a:r>
            <a:br>
              <a:rPr b="1"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Teachers do not have to reinvent the wheel every time, but can re-use what is already there.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2" name="Google Shape;322;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5"/>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6"/>
          <p:cNvSpPr txBox="1"/>
          <p:nvPr/>
        </p:nvSpPr>
        <p:spPr>
          <a:xfrm>
            <a:off x="3238350" y="1691900"/>
            <a:ext cx="5460000" cy="182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Inspire:</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are a way to get new ideas.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6"/>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7"/>
          <p:cNvSpPr txBox="1"/>
          <p:nvPr/>
        </p:nvSpPr>
        <p:spPr>
          <a:xfrm>
            <a:off x="3123975" y="105375"/>
            <a:ext cx="5895900" cy="4214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Foster active approaches: </a:t>
            </a:r>
            <a:r>
              <a:rPr b="0" i="0" lang="en" sz="1600" u="none" cap="none" strike="noStrike">
                <a:solidFill>
                  <a:srgbClr val="004993"/>
                </a:solidFill>
                <a:latin typeface="Open Sans"/>
                <a:ea typeface="Open Sans"/>
                <a:cs typeface="Open Sans"/>
                <a:sym typeface="Open Sans"/>
              </a:rPr>
              <a:t>Teachers can design diverse hands-on strategies to support learning-by-doing experiences based on remixing/adapting OER.</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Foster collaboration:</a:t>
            </a:r>
            <a:r>
              <a:rPr b="0" i="0" lang="en" sz="1600" u="none" cap="none" strike="noStrike">
                <a:solidFill>
                  <a:srgbClr val="004993"/>
                </a:solidFill>
                <a:latin typeface="Open Sans"/>
                <a:ea typeface="Open Sans"/>
                <a:cs typeface="Open Sans"/>
                <a:sym typeface="Open Sans"/>
              </a:rPr>
              <a:t> Peer-to-peer feedback, student collaboration, and expert involvement are magnified and they enrich the teachers, thanks to the process enforced by </a:t>
            </a:r>
            <a:br>
              <a:rPr b="0" i="0" lang="en" sz="1600" u="none" cap="none" strike="noStrike">
                <a:solidFill>
                  <a:srgbClr val="004993"/>
                </a:solidFill>
                <a:latin typeface="Open Sans"/>
                <a:ea typeface="Open Sans"/>
                <a:cs typeface="Open Sans"/>
                <a:sym typeface="Open Sans"/>
              </a:rPr>
            </a:br>
            <a:r>
              <a:rPr b="0" i="0" lang="en" sz="1600" u="none" cap="none" strike="noStrike">
                <a:solidFill>
                  <a:srgbClr val="004993"/>
                </a:solidFill>
                <a:latin typeface="Open Sans"/>
                <a:ea typeface="Open Sans"/>
                <a:cs typeface="Open Sans"/>
                <a:sym typeface="Open Sans"/>
              </a:rPr>
              <a:t>open licences.</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Support innovation:</a:t>
            </a:r>
            <a:r>
              <a:rPr b="0" i="0" lang="en" sz="1600" u="none" cap="none" strike="noStrike">
                <a:solidFill>
                  <a:srgbClr val="004993"/>
                </a:solidFill>
                <a:latin typeface="Open Sans"/>
                <a:ea typeface="Open Sans"/>
                <a:cs typeface="Open Sans"/>
                <a:sym typeface="Open Sans"/>
              </a:rPr>
              <a:t> OER offer opportunities to enhance the quality of teaching and learning materials, allowing others to build upon them and to provide constructive feedback.</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100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Ensure legacy:</a:t>
            </a:r>
            <a:r>
              <a:rPr b="0" i="0" lang="en" sz="1600" u="none" cap="none" strike="noStrike">
                <a:solidFill>
                  <a:srgbClr val="004993"/>
                </a:solidFill>
                <a:latin typeface="Open Sans"/>
                <a:ea typeface="Open Sans"/>
                <a:cs typeface="Open Sans"/>
                <a:sym typeface="Open Sans"/>
              </a:rPr>
              <a:t> The process of reuse ignited by OER continues even after retirement.</a:t>
            </a:r>
            <a:endParaRPr b="0" i="0" sz="1600" u="none" cap="none" strike="noStrike">
              <a:solidFill>
                <a:srgbClr val="000000"/>
              </a:solidFill>
              <a:latin typeface="Arial"/>
              <a:ea typeface="Arial"/>
              <a:cs typeface="Arial"/>
              <a:sym typeface="Arial"/>
            </a:endParaRPr>
          </a:p>
        </p:txBody>
      </p:sp>
      <p:sp>
        <p:nvSpPr>
          <p:cNvPr id="342" name="Google Shape;34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4" name="Google Shape;344;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4" name="Google Shape;354;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5" name="Google Shape;355;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6" name="Google Shape;356;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8"/>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for</a:t>
            </a:r>
            <a:r>
              <a:rPr b="1" i="0" lang="en" sz="2700" u="none" cap="none" strike="noStrike">
                <a:solidFill>
                  <a:schemeClr val="accent4"/>
                </a:solidFill>
                <a:latin typeface="Open Sans"/>
                <a:ea typeface="Open Sans"/>
                <a:cs typeface="Open Sans"/>
                <a:sym typeface="Open Sans"/>
              </a:rPr>
              <a:t> teachers</a:t>
            </a:r>
            <a:endParaRPr b="1" i="0" sz="2700" u="none" cap="none" strike="noStrike">
              <a:solidFill>
                <a:schemeClr val="accent4"/>
              </a:solidFill>
              <a:latin typeface="Open Sans"/>
              <a:ea typeface="Open Sans"/>
              <a:cs typeface="Open Sans"/>
              <a:sym typeface="Open Sans"/>
            </a:endParaRPr>
          </a:p>
        </p:txBody>
      </p:sp>
      <p:sp>
        <p:nvSpPr>
          <p:cNvPr id="358" name="Google Shape;358;p28"/>
          <p:cNvSpPr txBox="1"/>
          <p:nvPr/>
        </p:nvSpPr>
        <p:spPr>
          <a:xfrm>
            <a:off x="3175800" y="489575"/>
            <a:ext cx="5460000" cy="3546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Expand choices:</a:t>
            </a:r>
            <a:r>
              <a:rPr b="0" i="0" lang="en" sz="1600" u="none" cap="none" strike="noStrike">
                <a:solidFill>
                  <a:srgbClr val="004993"/>
                </a:solidFill>
                <a:latin typeface="Open Sans"/>
                <a:ea typeface="Open Sans"/>
                <a:cs typeface="Open Sans"/>
                <a:sym typeface="Open Sans"/>
              </a:rPr>
              <a:t> OER textbooks enlarge teachers’ resources and can guarantee the same high level of quality as traditional textbooks.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Enhance academic freedom: </a:t>
            </a:r>
            <a:r>
              <a:rPr b="0" i="0" lang="en" sz="1600" u="none" cap="none" strike="noStrike">
                <a:solidFill>
                  <a:srgbClr val="004993"/>
                </a:solidFill>
                <a:latin typeface="Open Sans"/>
                <a:ea typeface="Open Sans"/>
                <a:cs typeface="Open Sans"/>
                <a:sym typeface="Open Sans"/>
              </a:rPr>
              <a:t>Open licences on OER allow faculty to regularly modify and update the learning resources for their courses.</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1600" u="none" cap="none" strike="noStrike">
                <a:solidFill>
                  <a:srgbClr val="004993"/>
                </a:solidFill>
                <a:latin typeface="Open Sans"/>
                <a:ea typeface="Open Sans"/>
                <a:cs typeface="Open Sans"/>
                <a:sym typeface="Open Sans"/>
              </a:rPr>
              <a:t>Showcase innovation and creativity: </a:t>
            </a:r>
            <a:r>
              <a:rPr b="0" i="0" lang="en" sz="1600" u="none" cap="none" strike="noStrike">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of individual teachers.</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5" name="Google Shape;365;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6" name="Google Shape;366;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7" name="Google Shape;367;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9"/>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
        <p:nvSpPr>
          <p:cNvPr id="369" name="Google Shape;369;p29"/>
          <p:cNvSpPr txBox="1"/>
          <p:nvPr/>
        </p:nvSpPr>
        <p:spPr>
          <a:xfrm>
            <a:off x="3125100" y="41550"/>
            <a:ext cx="6052200" cy="439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500" u="none" cap="none" strike="noStrike">
                <a:solidFill>
                  <a:srgbClr val="004993"/>
                </a:solidFill>
                <a:latin typeface="Open Sans"/>
                <a:ea typeface="Open Sans"/>
                <a:cs typeface="Open Sans"/>
                <a:sym typeface="Open Sans"/>
              </a:rPr>
              <a:t>Promote economies of scale:</a:t>
            </a:r>
            <a:r>
              <a:rPr b="0" i="0" lang="en" sz="1500" u="none" cap="none" strike="noStrike">
                <a:solidFill>
                  <a:srgbClr val="004993"/>
                </a:solidFill>
                <a:latin typeface="Open Sans"/>
                <a:ea typeface="Open Sans"/>
                <a:cs typeface="Open Sans"/>
                <a:sym typeface="Open Sans"/>
              </a:rPr>
              <a:t> </a:t>
            </a:r>
            <a:r>
              <a:rPr b="0" i="0" lang="en" sz="1500" u="none" cap="none" strike="noStrike">
                <a:solidFill>
                  <a:schemeClr val="lt1"/>
                </a:solidFill>
                <a:latin typeface="Open Sans"/>
                <a:ea typeface="Open Sans"/>
                <a:cs typeface="Open Sans"/>
                <a:sym typeface="Open Sans"/>
              </a:rPr>
              <a:t>OER are free online, can be printed, be saved, and are easily updated. Instead of purchasing textbooks, resources can be redirected toward technology, improving instruction, or reducing debt.</a:t>
            </a:r>
            <a:endParaRPr b="0"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004993"/>
                </a:solidFill>
                <a:latin typeface="Open Sans"/>
                <a:ea typeface="Open Sans"/>
                <a:cs typeface="Open Sans"/>
                <a:sym typeface="Open Sans"/>
              </a:rPr>
              <a:t>Support faculty development:</a:t>
            </a:r>
            <a:r>
              <a:rPr b="0" i="0" lang="en" sz="1500" u="none" cap="none" strike="noStrike">
                <a:solidFill>
                  <a:srgbClr val="004993"/>
                </a:solidFill>
                <a:latin typeface="Open Sans"/>
                <a:ea typeface="Open Sans"/>
                <a:cs typeface="Open Sans"/>
                <a:sym typeface="Open Sans"/>
              </a:rPr>
              <a:t> </a:t>
            </a:r>
            <a:r>
              <a:rPr b="0" i="0" lang="en" sz="1500" u="none" cap="none" strike="noStrike">
                <a:solidFill>
                  <a:schemeClr val="lt1"/>
                </a:solidFill>
                <a:latin typeface="Open Sans"/>
                <a:ea typeface="Open Sans"/>
                <a:cs typeface="Open Sans"/>
                <a:sym typeface="Open Sans"/>
              </a:rPr>
              <a:t>Enhanced access and use of OER and peer-to-peer learning between inter-institutional faculty members improve the quality of educational materials.</a:t>
            </a:r>
            <a:endParaRPr b="0"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004993"/>
                </a:solidFill>
                <a:latin typeface="Open Sans"/>
                <a:ea typeface="Open Sans"/>
                <a:cs typeface="Open Sans"/>
                <a:sym typeface="Open Sans"/>
              </a:rPr>
              <a:t>Make the most of public investments: </a:t>
            </a:r>
            <a:r>
              <a:rPr b="0" i="0" lang="en" sz="1500" u="none" cap="none" strike="noStrike">
                <a:solidFill>
                  <a:schemeClr val="lt1"/>
                </a:solidFill>
                <a:latin typeface="Open Sans"/>
                <a:ea typeface="Open Sans"/>
                <a:cs typeface="Open Sans"/>
                <a:sym typeface="Open Sans"/>
              </a:rPr>
              <a:t>Resources coming from public funding are used to create public knowledge and shared through multiple institutions at reduced additional cost.</a:t>
            </a:r>
            <a:endParaRPr b="0"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004993"/>
                </a:solidFill>
                <a:latin typeface="Open Sans"/>
                <a:ea typeface="Open Sans"/>
                <a:cs typeface="Open Sans"/>
                <a:sym typeface="Open Sans"/>
              </a:rPr>
              <a:t>Support self-promotion:</a:t>
            </a:r>
            <a:r>
              <a:rPr b="0" i="0" lang="en" sz="1500" u="none" cap="none" strike="noStrike">
                <a:solidFill>
                  <a:srgbClr val="004993"/>
                </a:solidFill>
                <a:latin typeface="Open Sans"/>
                <a:ea typeface="Open Sans"/>
                <a:cs typeface="Open Sans"/>
                <a:sym typeface="Open Sans"/>
              </a:rPr>
              <a:t> </a:t>
            </a:r>
            <a:r>
              <a:rPr b="0" i="0" lang="en" sz="1500" u="none" cap="none" strike="noStrike">
                <a:solidFill>
                  <a:schemeClr val="lt1"/>
                </a:solidFill>
                <a:latin typeface="Open Sans"/>
                <a:ea typeface="Open Sans"/>
                <a:cs typeface="Open Sans"/>
                <a:sym typeface="Open Sans"/>
              </a:rPr>
              <a:t>The public image of the institution can largely benefit from its shared and reused quality OER.</a:t>
            </a:r>
            <a:endParaRPr b="0"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i="0" lang="en" sz="1500" u="none" cap="none" strike="noStrike">
                <a:solidFill>
                  <a:srgbClr val="004993"/>
                </a:solidFill>
                <a:latin typeface="Open Sans"/>
                <a:ea typeface="Open Sans"/>
                <a:cs typeface="Open Sans"/>
                <a:sym typeface="Open Sans"/>
              </a:rPr>
              <a:t>Support international collaboration: </a:t>
            </a:r>
            <a:r>
              <a:rPr b="0" i="0" lang="en" sz="1500" u="none" cap="none" strike="noStrike">
                <a:solidFill>
                  <a:schemeClr val="lt1"/>
                </a:solidFill>
                <a:latin typeface="Open Sans"/>
                <a:ea typeface="Open Sans"/>
                <a:cs typeface="Open Sans"/>
                <a:sym typeface="Open Sans"/>
              </a:rPr>
              <a:t>Working with OER increases the institution’s visibility, improves its reputation at the international level through active collaboration with other institutions globally.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500" y="1214075"/>
            <a:ext cx="21879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What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are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organisation’s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8" name="Google Shape;78;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9" name="Google Shape;79;p3"/>
          <p:cNvSpPr txBox="1"/>
          <p:nvPr/>
        </p:nvSpPr>
        <p:spPr>
          <a:xfrm>
            <a:off x="6236975" y="4844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EXAMPLE OF ADAPTATION FOR </a:t>
            </a:r>
            <a:endParaRPr b="0"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YOUR NEEDS</a:t>
            </a:r>
            <a:endParaRPr b="0" i="0" sz="1400" u="none" cap="none" strike="noStrike">
              <a:solidFill>
                <a:srgbClr val="FF0000"/>
              </a:solidFill>
              <a:latin typeface="Arial"/>
              <a:ea typeface="Arial"/>
              <a:cs typeface="Arial"/>
              <a:sym typeface="Arial"/>
            </a:endParaRPr>
          </a:p>
        </p:txBody>
      </p:sp>
      <p:sp>
        <p:nvSpPr>
          <p:cNvPr id="80" name="Google Shape;80;p3"/>
          <p:cNvSpPr txBox="1"/>
          <p:nvPr/>
        </p:nvSpPr>
        <p:spPr>
          <a:xfrm>
            <a:off x="643155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Add your organisation’s logo</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224810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Add the attribution statement</a:t>
            </a:r>
            <a:endParaRPr b="0" i="0" sz="1400" u="none" cap="none" strike="noStrike">
              <a:solidFill>
                <a:srgbClr val="FF0000"/>
              </a:solidFill>
              <a:latin typeface="Arial"/>
              <a:ea typeface="Arial"/>
              <a:cs typeface="Arial"/>
              <a:sym typeface="Arial"/>
            </a:endParaRPr>
          </a:p>
        </p:txBody>
      </p:sp>
      <p:sp>
        <p:nvSpPr>
          <p:cNvPr id="82" name="Google Shape;82;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800" u="none" cap="none" strike="noStrike">
                <a:solidFill>
                  <a:srgbClr val="000000"/>
                </a:solidFill>
                <a:latin typeface="Open Sans"/>
                <a:ea typeface="Open Sans"/>
                <a:cs typeface="Open Sans"/>
                <a:sym typeface="Open Sans"/>
              </a:rPr>
              <a:t>This work is a derivative of “1. OE Benefits - ENOEL slides”</a:t>
            </a:r>
            <a:r>
              <a:rPr b="0" i="0" lang="en" sz="800" u="none" cap="none" strike="noStrike">
                <a:solidFill>
                  <a:schemeClr val="dk1"/>
                </a:solidFill>
                <a:latin typeface="Open Sans"/>
                <a:ea typeface="Open Sans"/>
                <a:cs typeface="Open Sans"/>
                <a:sym typeface="Open Sans"/>
              </a:rPr>
              <a:t>,</a:t>
            </a:r>
            <a:endParaRPr b="0" i="0" sz="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800" u="none" cap="none" strike="noStrike">
                <a:solidFill>
                  <a:schemeClr val="dk1"/>
                </a:solidFill>
                <a:latin typeface="Open Sans"/>
                <a:ea typeface="Open Sans"/>
                <a:cs typeface="Open Sans"/>
                <a:sym typeface="Open Sans"/>
              </a:rPr>
              <a:t>,</a:t>
            </a:r>
            <a:r>
              <a:rPr b="0" i="0" lang="en" sz="800" u="none" cap="none" strike="noStrike">
                <a:solidFill>
                  <a:srgbClr val="000000"/>
                </a:solidFill>
                <a:latin typeface="Open Sans"/>
                <a:ea typeface="Open Sans"/>
                <a:cs typeface="Open Sans"/>
                <a:sym typeface="Open Sans"/>
              </a:rPr>
              <a:t> by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a:t>
            </a:r>
            <a:r>
              <a:rPr b="0" i="0" lang="en" sz="800" u="none" cap="none" strike="noStrike">
                <a:solidFill>
                  <a:schemeClr val="dk1"/>
                </a:solidFill>
                <a:latin typeface="Open Sans"/>
                <a:ea typeface="Open Sans"/>
                <a:cs typeface="Open Sans"/>
                <a:sym typeface="Open Sans"/>
              </a:rPr>
              <a:t>(ENOEL) </a:t>
            </a:r>
            <a:r>
              <a:rPr b="0" i="0" lang="en"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0"/>
          <p:cNvSpPr txBox="1"/>
          <p:nvPr/>
        </p:nvSpPr>
        <p:spPr>
          <a:xfrm>
            <a:off x="3202900" y="301450"/>
            <a:ext cx="5292300" cy="426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Promote economies </a:t>
            </a:r>
            <a:br>
              <a:rPr b="1" i="0" lang="en" sz="3000" u="none" cap="none" strike="noStrike">
                <a:solidFill>
                  <a:srgbClr val="004993"/>
                </a:solidFill>
                <a:latin typeface="Open Sans"/>
                <a:ea typeface="Open Sans"/>
                <a:cs typeface="Open Sans"/>
                <a:sym typeface="Open Sans"/>
              </a:rPr>
            </a:br>
            <a:r>
              <a:rPr b="1" i="0" lang="en" sz="3000" u="none" cap="none" strike="noStrike">
                <a:solidFill>
                  <a:srgbClr val="004993"/>
                </a:solidFill>
                <a:latin typeface="Open Sans"/>
                <a:ea typeface="Open Sans"/>
                <a:cs typeface="Open Sans"/>
                <a:sym typeface="Open Sans"/>
              </a:rPr>
              <a:t>of scale:</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OER are free online, affordable in print, can be saved forever, and are easily updated. Resources that would otherwise go to purchasing textbooks can be redirected toward technology, improving instruction, or reducing debt.</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377" name="Google Shape;377;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0"/>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1"/>
          <p:cNvSpPr txBox="1"/>
          <p:nvPr/>
        </p:nvSpPr>
        <p:spPr>
          <a:xfrm>
            <a:off x="3214225" y="883625"/>
            <a:ext cx="5742600" cy="369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Support faculty development:</a:t>
            </a:r>
            <a:r>
              <a:rPr b="0" i="0" lang="en" sz="2800" u="none" cap="none" strike="noStrike">
                <a:solidFill>
                  <a:srgbClr val="004993"/>
                </a:solidFill>
                <a:latin typeface="Open Sans"/>
                <a:ea typeface="Open Sans"/>
                <a:cs typeface="Open Sans"/>
                <a:sym typeface="Open Sans"/>
              </a:rPr>
              <a:t> </a:t>
            </a:r>
            <a:br>
              <a:rPr b="0" i="0" lang="en" sz="2800" u="none" cap="none" strike="noStrike">
                <a:solidFill>
                  <a:srgbClr val="004993"/>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Enhanced access and use of OER and peer-to-peer learning between inter-institutional faculty members is fostered together with the quality of educational materials.</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88" name="Google Shape;388;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1"/>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2"/>
          <p:cNvSpPr txBox="1"/>
          <p:nvPr/>
        </p:nvSpPr>
        <p:spPr>
          <a:xfrm>
            <a:off x="3208575" y="595375"/>
            <a:ext cx="5380800" cy="335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Make the most of public investments: </a:t>
            </a:r>
            <a:br>
              <a:rPr b="1" i="0" lang="en" sz="2800" u="none" cap="none" strike="noStrike">
                <a:solidFill>
                  <a:srgbClr val="004993"/>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Resources coming from public funding are used to create public knowledge and shared transversally through multiple institutions at</a:t>
            </a:r>
            <a:br>
              <a:rPr b="0" i="0" lang="en" sz="2400" u="none" cap="none" strike="noStrike">
                <a:solidFill>
                  <a:schemeClr val="lt1"/>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reduced additional costs.</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399" name="Google Shape;399;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2"/>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3"/>
          <p:cNvSpPr txBox="1"/>
          <p:nvPr/>
        </p:nvSpPr>
        <p:spPr>
          <a:xfrm>
            <a:off x="3202900" y="1364075"/>
            <a:ext cx="5292300" cy="215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Support self-promotion:</a:t>
            </a:r>
            <a:r>
              <a:rPr b="0" i="0" lang="en" sz="3000" u="none" cap="none" strike="noStrike">
                <a:solidFill>
                  <a:srgbClr val="004993"/>
                </a:solidFill>
                <a:latin typeface="Open Sans"/>
                <a:ea typeface="Open Sans"/>
                <a:cs typeface="Open Sans"/>
                <a:sym typeface="Open Sans"/>
              </a:rPr>
              <a:t> </a:t>
            </a:r>
            <a:br>
              <a:rPr b="0" i="0" lang="en" sz="3000" u="none" cap="none" strike="noStrike">
                <a:solidFill>
                  <a:srgbClr val="004993"/>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The public image of the institution can largely benefit from its shared and reused quality OER.</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10" name="Google Shape;410;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3"/>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4"/>
          <p:cNvSpPr txBox="1"/>
          <p:nvPr/>
        </p:nvSpPr>
        <p:spPr>
          <a:xfrm>
            <a:off x="3208575" y="663200"/>
            <a:ext cx="52866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Support international collaboration:</a:t>
            </a:r>
            <a:r>
              <a:rPr b="1" i="0" lang="en" sz="2800" u="none" cap="none" strike="noStrike">
                <a:solidFill>
                  <a:srgbClr val="004993"/>
                </a:solidFill>
                <a:latin typeface="Open Sans"/>
                <a:ea typeface="Open Sans"/>
                <a:cs typeface="Open Sans"/>
                <a:sym typeface="Open Sans"/>
              </a:rPr>
              <a:t> </a:t>
            </a:r>
            <a:br>
              <a:rPr b="1" i="0" lang="en" sz="2800" u="none" cap="none" strike="noStrike">
                <a:solidFill>
                  <a:srgbClr val="004993"/>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Working with OER increases the institution’s visibility, improving its reputation at the international level through active collaboration with </a:t>
            </a:r>
            <a:br>
              <a:rPr b="0" i="0" lang="en" sz="2400" u="none" cap="none" strike="noStrike">
                <a:solidFill>
                  <a:schemeClr val="lt1"/>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other institutions globally. </a:t>
            </a:r>
            <a:r>
              <a:rPr b="0" i="0" lang="en" sz="2400" u="none" cap="none" strike="noStrike">
                <a:solidFill>
                  <a:srgbClr val="004993"/>
                </a:solidFill>
                <a:latin typeface="Open Sans"/>
                <a:ea typeface="Open Sans"/>
                <a:cs typeface="Open Sans"/>
                <a:sym typeface="Open Sans"/>
              </a:rPr>
              <a:t> </a:t>
            </a:r>
            <a:endParaRPr b="1" i="0" sz="2400" u="none" cap="none" strike="noStrike">
              <a:solidFill>
                <a:srgbClr val="004993"/>
              </a:solidFill>
              <a:latin typeface="Open Sans"/>
              <a:ea typeface="Open Sans"/>
              <a:cs typeface="Open Sans"/>
              <a:sym typeface="Open Sans"/>
            </a:endParaRPr>
          </a:p>
        </p:txBody>
      </p:sp>
      <p:cxnSp>
        <p:nvCxnSpPr>
          <p:cNvPr id="421" name="Google Shape;421;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4"/>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1" name="Google Shape;431;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2" name="Google Shape;432;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35"/>
          <p:cNvSpPr txBox="1"/>
          <p:nvPr/>
        </p:nvSpPr>
        <p:spPr>
          <a:xfrm>
            <a:off x="287875" y="1505375"/>
            <a:ext cx="25251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Benefits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of Open </a:t>
            </a:r>
            <a:endParaRPr b="1" i="0" sz="27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chemeClr val="lt1"/>
                </a:solidFill>
                <a:latin typeface="Open Sans"/>
                <a:ea typeface="Open Sans"/>
                <a:cs typeface="Open Sans"/>
                <a:sym typeface="Open Sans"/>
              </a:rPr>
              <a:t>Education for </a:t>
            </a:r>
            <a:r>
              <a:rPr b="1" i="0" lang="en" sz="2700" u="none" cap="none" strike="noStrike">
                <a:solidFill>
                  <a:srgbClr val="45BEDF"/>
                </a:solidFill>
                <a:latin typeface="Open Sans"/>
                <a:ea typeface="Open Sans"/>
                <a:cs typeface="Open Sans"/>
                <a:sym typeface="Open Sans"/>
              </a:rPr>
              <a:t>institutions</a:t>
            </a:r>
            <a:endParaRPr b="1" i="0" sz="2700" u="none" cap="none" strike="noStrike">
              <a:solidFill>
                <a:srgbClr val="45BEDF"/>
              </a:solidFill>
              <a:latin typeface="Open Sans"/>
              <a:ea typeface="Open Sans"/>
              <a:cs typeface="Open Sans"/>
              <a:sym typeface="Open Sans"/>
            </a:endParaRPr>
          </a:p>
        </p:txBody>
      </p:sp>
      <p:sp>
        <p:nvSpPr>
          <p:cNvPr id="434" name="Google Shape;434;p35"/>
          <p:cNvSpPr txBox="1"/>
          <p:nvPr/>
        </p:nvSpPr>
        <p:spPr>
          <a:xfrm>
            <a:off x="3202900" y="398100"/>
            <a:ext cx="5477100" cy="3678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Facilitate recruitment:</a:t>
            </a:r>
            <a:r>
              <a:rPr b="0" i="0" lang="en" sz="2000" u="none" cap="none" strike="noStrike">
                <a:solidFill>
                  <a:srgbClr val="004993"/>
                </a:solidFill>
                <a:latin typeface="Open Sans"/>
                <a:ea typeface="Open Sans"/>
                <a:cs typeface="Open Sans"/>
                <a:sym typeface="Open Sans"/>
              </a:rPr>
              <a:t> </a:t>
            </a:r>
            <a:br>
              <a:rPr b="0" i="0" lang="en" sz="2000" u="none" cap="none" strike="noStrike">
                <a:solidFill>
                  <a:srgbClr val="004993"/>
                </a:solidFill>
                <a:latin typeface="Open Sans"/>
                <a:ea typeface="Open Sans"/>
                <a:cs typeface="Open Sans"/>
                <a:sym typeface="Open Sans"/>
              </a:rPr>
            </a:br>
            <a:r>
              <a:rPr b="0" i="0" lang="en" sz="2000" u="none" cap="none" strike="noStrike">
                <a:solidFill>
                  <a:schemeClr val="lt1"/>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a:t>
            </a:r>
            <a:r>
              <a:rPr b="0" i="0" lang="en" sz="2000" u="none" cap="none" strike="noStrike">
                <a:solidFill>
                  <a:srgbClr val="004993"/>
                </a:solidFill>
                <a:latin typeface="Open Sans"/>
                <a:ea typeface="Open Sans"/>
                <a:cs typeface="Open Sans"/>
                <a:sym typeface="Open Sans"/>
              </a:rPr>
              <a:t>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Enhance alumni retention:</a:t>
            </a:r>
            <a:r>
              <a:rPr b="0" i="0" lang="en" sz="2000" u="none" cap="none" strike="noStrike">
                <a:solidFill>
                  <a:srgbClr val="004993"/>
                </a:solidFill>
                <a:latin typeface="Open Sans"/>
                <a:ea typeface="Open Sans"/>
                <a:cs typeface="Open Sans"/>
                <a:sym typeface="Open Sans"/>
              </a:rPr>
              <a:t> </a:t>
            </a:r>
            <a:br>
              <a:rPr b="0" i="0" lang="en" sz="2000" u="none" cap="none" strike="noStrike">
                <a:solidFill>
                  <a:srgbClr val="004993"/>
                </a:solidFill>
                <a:latin typeface="Open Sans"/>
                <a:ea typeface="Open Sans"/>
                <a:cs typeface="Open Sans"/>
                <a:sym typeface="Open Sans"/>
              </a:rPr>
            </a:br>
            <a:r>
              <a:rPr b="0" i="0" lang="en" sz="2000" u="none" cap="none" strike="noStrike">
                <a:solidFill>
                  <a:schemeClr val="lt1"/>
                </a:solidFill>
                <a:latin typeface="Open Sans"/>
                <a:ea typeface="Open Sans"/>
                <a:cs typeface="Open Sans"/>
                <a:sym typeface="Open Sans"/>
              </a:rPr>
              <a:t>Offering quality OER to alumni helps the institution keep the link with them active.</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1" name="Google Shape;441;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2" name="Google Shape;442;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3" name="Google Shape;443;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6"/>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
        <p:nvSpPr>
          <p:cNvPr id="445" name="Google Shape;445;p36"/>
          <p:cNvSpPr txBox="1"/>
          <p:nvPr/>
        </p:nvSpPr>
        <p:spPr>
          <a:xfrm>
            <a:off x="3107700" y="100650"/>
            <a:ext cx="6069600" cy="427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Unlock information: </a:t>
            </a:r>
            <a:r>
              <a:rPr b="0" i="0" lang="en" u="none" cap="none" strike="noStrike">
                <a:solidFill>
                  <a:srgbClr val="004993"/>
                </a:solidFill>
                <a:latin typeface="Open Sans"/>
                <a:ea typeface="Open Sans"/>
                <a:cs typeface="Open Sans"/>
                <a:sym typeface="Open Sans"/>
              </a:rPr>
              <a:t>Knowledge can be shared at large by unlocking educational resources through licences, for anyone who is interested.</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Transfer knowledge:</a:t>
            </a:r>
            <a:r>
              <a:rPr b="0" i="0" lang="en" u="none" cap="none" strike="noStrike">
                <a:solidFill>
                  <a:srgbClr val="004993"/>
                </a:solidFill>
                <a:latin typeface="Open Sans"/>
                <a:ea typeface="Open Sans"/>
                <a:cs typeface="Open Sans"/>
                <a:sym typeface="Open Sans"/>
              </a:rPr>
              <a:t> Educational resources created with public taxes are available to the public, reusable and shareable.</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Make learning lifelong: </a:t>
            </a:r>
            <a:r>
              <a:rPr b="0" i="0" lang="en" u="none" cap="none" strike="noStrike">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Boost equality: </a:t>
            </a:r>
            <a:r>
              <a:rPr b="0" i="0" lang="en" u="none" cap="none" strike="noStrike">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Promote diversity and inclusivity: </a:t>
            </a:r>
            <a:r>
              <a:rPr b="0" i="0" lang="en" u="none" cap="none" strike="noStrike">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i="0" lang="en" u="none" cap="none" strike="noStrike">
                <a:solidFill>
                  <a:srgbClr val="004993"/>
                </a:solidFill>
                <a:latin typeface="Open Sans"/>
                <a:ea typeface="Open Sans"/>
                <a:cs typeface="Open Sans"/>
                <a:sym typeface="Open Sans"/>
              </a:rPr>
              <a:t>Foster citizen science: </a:t>
            </a:r>
            <a:r>
              <a:rPr b="0" i="0" lang="en" u="none" cap="none" strike="noStrike">
                <a:solidFill>
                  <a:srgbClr val="004993"/>
                </a:solidFill>
                <a:latin typeface="Open Sans"/>
                <a:ea typeface="Open Sans"/>
                <a:cs typeface="Open Sans"/>
                <a:sym typeface="Open Sans"/>
              </a:rPr>
              <a:t>Knowledge can be created by everyone, and the availability of materials makes it easier for people to </a:t>
            </a:r>
            <a:br>
              <a:rPr b="0" i="0" lang="en" u="none" cap="none" strike="noStrike">
                <a:solidFill>
                  <a:srgbClr val="004993"/>
                </a:solidFill>
                <a:latin typeface="Open Sans"/>
                <a:ea typeface="Open Sans"/>
                <a:cs typeface="Open Sans"/>
                <a:sym typeface="Open Sans"/>
              </a:rPr>
            </a:br>
            <a:r>
              <a:rPr b="0" i="0" lang="en" u="none" cap="none" strike="noStrike">
                <a:solidFill>
                  <a:srgbClr val="004993"/>
                </a:solidFill>
                <a:latin typeface="Open Sans"/>
                <a:ea typeface="Open Sans"/>
                <a:cs typeface="Open Sans"/>
                <a:sym typeface="Open Sans"/>
              </a:rPr>
              <a:t>continue gaining knowledge.</a:t>
            </a:r>
            <a:endParaRPr b="1" i="0" u="none" cap="none" strike="noStrike">
              <a:solidFill>
                <a:srgbClr val="004993"/>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7"/>
          <p:cNvSpPr txBox="1"/>
          <p:nvPr/>
        </p:nvSpPr>
        <p:spPr>
          <a:xfrm>
            <a:off x="3197250" y="1194500"/>
            <a:ext cx="54246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Unlock information: </a:t>
            </a:r>
            <a:r>
              <a:rPr b="0" i="0" lang="en" sz="2400" u="none" cap="none" strike="noStrike">
                <a:solidFill>
                  <a:srgbClr val="004993"/>
                </a:solidFill>
                <a:latin typeface="Open Sans"/>
                <a:ea typeface="Open Sans"/>
                <a:cs typeface="Open Sans"/>
                <a:sym typeface="Open Sans"/>
              </a:rPr>
              <a:t>Knowledge can be shared at large by unlocking educational resources through licences, for anyone who is interested.</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53" name="Google Shape;453;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7"/>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8"/>
          <p:cNvSpPr txBox="1"/>
          <p:nvPr/>
        </p:nvSpPr>
        <p:spPr>
          <a:xfrm>
            <a:off x="3161250" y="1380400"/>
            <a:ext cx="5551800" cy="1754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Transfer knowledge:</a:t>
            </a:r>
            <a:r>
              <a:rPr b="0" i="0" lang="en" sz="3000" u="none" cap="none" strike="noStrike">
                <a:solidFill>
                  <a:srgbClr val="004993"/>
                </a:solidFill>
                <a:latin typeface="Open Sans"/>
                <a:ea typeface="Open Sans"/>
                <a:cs typeface="Open Sans"/>
                <a:sym typeface="Open Sans"/>
              </a:rPr>
              <a:t> </a:t>
            </a:r>
            <a:r>
              <a:rPr b="0" i="0" lang="en" sz="2400" u="none" cap="none" strike="noStrike">
                <a:solidFill>
                  <a:srgbClr val="004993"/>
                </a:solidFill>
                <a:latin typeface="Open Sans"/>
                <a:ea typeface="Open Sans"/>
                <a:cs typeface="Open Sans"/>
                <a:sym typeface="Open Sans"/>
              </a:rPr>
              <a:t>Educational resources created with public taxes are available to the public, reusable and shareable.</a:t>
            </a:r>
            <a:endParaRPr b="1" i="0" sz="1300" u="none" cap="none" strike="noStrike">
              <a:solidFill>
                <a:srgbClr val="004993"/>
              </a:solidFill>
              <a:latin typeface="Open Sans"/>
              <a:ea typeface="Open Sans"/>
              <a:cs typeface="Open Sans"/>
              <a:sym typeface="Open Sans"/>
            </a:endParaRPr>
          </a:p>
        </p:txBody>
      </p:sp>
      <p:cxnSp>
        <p:nvCxnSpPr>
          <p:cNvPr id="464" name="Google Shape;464;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8"/>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9"/>
          <p:cNvSpPr txBox="1"/>
          <p:nvPr/>
        </p:nvSpPr>
        <p:spPr>
          <a:xfrm>
            <a:off x="3220350" y="990750"/>
            <a:ext cx="55494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Make learning lifelong:</a:t>
            </a:r>
            <a:r>
              <a:rPr b="1" i="0" lang="en" sz="2800" u="none" cap="none" strike="noStrike">
                <a:solidFill>
                  <a:srgbClr val="004993"/>
                </a:solidFill>
                <a:latin typeface="Open Sans"/>
                <a:ea typeface="Open Sans"/>
                <a:cs typeface="Open Sans"/>
                <a:sym typeface="Open Sans"/>
              </a:rPr>
              <a:t> </a:t>
            </a:r>
            <a:br>
              <a:rPr b="1" i="0" lang="en" sz="28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b="1" i="0" sz="1300" u="none" cap="none" strike="noStrike">
              <a:solidFill>
                <a:srgbClr val="004993"/>
              </a:solidFill>
              <a:latin typeface="Open Sans"/>
              <a:ea typeface="Open Sans"/>
              <a:cs typeface="Open Sans"/>
              <a:sym typeface="Open Sans"/>
            </a:endParaRPr>
          </a:p>
        </p:txBody>
      </p:sp>
      <p:cxnSp>
        <p:nvCxnSpPr>
          <p:cNvPr id="475" name="Google Shape;475;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9"/>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897500" y="1214075"/>
            <a:ext cx="21879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What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are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a:t>
            </a:r>
            <a:endParaRPr b="1" i="0" sz="46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cxnSp>
        <p:nvCxnSpPr>
          <p:cNvPr id="93" name="Google Shape;93;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5" name="Google Shape;485;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6" name="Google Shape;486;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7" name="Google Shape;487;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0"/>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
        <p:nvSpPr>
          <p:cNvPr id="489" name="Google Shape;489;p40"/>
          <p:cNvSpPr txBox="1"/>
          <p:nvPr/>
        </p:nvSpPr>
        <p:spPr>
          <a:xfrm>
            <a:off x="3202900" y="866675"/>
            <a:ext cx="55494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Boost equality: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3000" u="none" cap="none" strike="noStrike">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b="1" i="0" sz="30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41"/>
          <p:cNvSpPr txBox="1"/>
          <p:nvPr/>
        </p:nvSpPr>
        <p:spPr>
          <a:xfrm>
            <a:off x="3232100" y="318250"/>
            <a:ext cx="5412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Promote diversity and inclusivity: </a:t>
            </a:r>
            <a:br>
              <a:rPr b="1" i="0" lang="en" sz="3000" u="none" cap="none" strike="noStrike">
                <a:solidFill>
                  <a:srgbClr val="004993"/>
                </a:solidFill>
                <a:latin typeface="Open Sans"/>
                <a:ea typeface="Open Sans"/>
                <a:cs typeface="Open Sans"/>
                <a:sym typeface="Open Sans"/>
              </a:rPr>
            </a:br>
            <a:r>
              <a:rPr b="0" i="0" lang="en" sz="3000" u="none" cap="none" strike="noStrike">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b="1" i="0" sz="3000" u="none" cap="none" strike="noStrike">
              <a:solidFill>
                <a:srgbClr val="004993"/>
              </a:solidFill>
              <a:latin typeface="Open Sans"/>
              <a:ea typeface="Open Sans"/>
              <a:cs typeface="Open Sans"/>
              <a:sym typeface="Open Sans"/>
            </a:endParaRPr>
          </a:p>
        </p:txBody>
      </p:sp>
      <p:sp>
        <p:nvSpPr>
          <p:cNvPr id="495" name="Google Shape;495;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7" name="Google Shape;497;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1"/>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2"/>
          <p:cNvSpPr txBox="1"/>
          <p:nvPr/>
        </p:nvSpPr>
        <p:spPr>
          <a:xfrm>
            <a:off x="3237775" y="780100"/>
            <a:ext cx="54066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Foster citizen science: </a:t>
            </a:r>
            <a:r>
              <a:rPr b="0" i="0" lang="en" sz="3000" u="none" cap="none" strike="noStrike">
                <a:solidFill>
                  <a:srgbClr val="004993"/>
                </a:solidFill>
                <a:latin typeface="Open Sans"/>
                <a:ea typeface="Open Sans"/>
                <a:cs typeface="Open Sans"/>
                <a:sym typeface="Open Sans"/>
              </a:rPr>
              <a:t>Knowledge can be created by everyone, and the availability of materials makes it easier for people to continue gaining knowledge.</a:t>
            </a:r>
            <a:endParaRPr b="1" i="0" sz="3000" u="none" cap="none" strike="noStrike">
              <a:solidFill>
                <a:srgbClr val="004993"/>
              </a:solidFill>
              <a:latin typeface="Open Sans"/>
              <a:ea typeface="Open Sans"/>
              <a:cs typeface="Open Sans"/>
              <a:sym typeface="Open Sans"/>
            </a:endParaRPr>
          </a:p>
        </p:txBody>
      </p:sp>
      <p:cxnSp>
        <p:nvCxnSpPr>
          <p:cNvPr id="508" name="Google Shape;508;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2"/>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8" name="Google Shape;518;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9" name="Google Shape;519;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0" name="Google Shape;520;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3"/>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Benefits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of Open </a:t>
            </a:r>
            <a:endParaRPr b="1" i="0" sz="28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rgbClr val="FFFFFF"/>
                </a:solidFill>
                <a:latin typeface="Open Sans"/>
                <a:ea typeface="Open Sans"/>
                <a:cs typeface="Open Sans"/>
                <a:sym typeface="Open Sans"/>
              </a:rPr>
              <a:t>E</a:t>
            </a:r>
            <a:r>
              <a:rPr b="1" i="0" lang="en" sz="2800" u="none" cap="none" strike="noStrike">
                <a:solidFill>
                  <a:schemeClr val="lt1"/>
                </a:solidFill>
                <a:latin typeface="Open Sans"/>
                <a:ea typeface="Open Sans"/>
                <a:cs typeface="Open Sans"/>
                <a:sym typeface="Open Sans"/>
              </a:rPr>
              <a:t>ducation </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rPr b="1" i="0" lang="en" sz="2800" u="none" cap="none" strike="noStrike">
                <a:solidFill>
                  <a:schemeClr val="lt1"/>
                </a:solidFill>
                <a:latin typeface="Open Sans"/>
                <a:ea typeface="Open Sans"/>
                <a:cs typeface="Open Sans"/>
                <a:sym typeface="Open Sans"/>
              </a:rPr>
              <a:t>for all</a:t>
            </a:r>
            <a:endParaRPr b="1" i="0" sz="2800" u="none" cap="none" strike="noStrike">
              <a:solidFill>
                <a:schemeClr val="lt1"/>
              </a:solidFill>
              <a:latin typeface="Open Sans"/>
              <a:ea typeface="Open Sans"/>
              <a:cs typeface="Open Sans"/>
              <a:sym typeface="Open Sans"/>
            </a:endParaRPr>
          </a:p>
        </p:txBody>
      </p:sp>
      <p:sp>
        <p:nvSpPr>
          <p:cNvPr id="522" name="Google Shape;522;p43"/>
          <p:cNvSpPr txBox="1"/>
          <p:nvPr/>
        </p:nvSpPr>
        <p:spPr>
          <a:xfrm>
            <a:off x="3282300" y="595450"/>
            <a:ext cx="58950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Enhance quality: </a:t>
            </a:r>
            <a:r>
              <a:rPr b="0" i="0" lang="en" sz="2000" u="none" cap="none" strike="noStrike">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no doubts means no improvements.</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2000" u="none" cap="none" strike="noStrike">
                <a:solidFill>
                  <a:srgbClr val="004993"/>
                </a:solidFill>
                <a:latin typeface="Open Sans"/>
                <a:ea typeface="Open Sans"/>
                <a:cs typeface="Open Sans"/>
                <a:sym typeface="Open Sans"/>
              </a:rPr>
              <a:t>Expand boundaries:</a:t>
            </a:r>
            <a:r>
              <a:rPr b="0" i="0" lang="en" sz="2000" u="none" cap="none" strike="noStrike">
                <a:solidFill>
                  <a:srgbClr val="004993"/>
                </a:solidFill>
                <a:latin typeface="Open Sans"/>
                <a:ea typeface="Open Sans"/>
                <a:cs typeface="Open Sans"/>
                <a:sym typeface="Open Sans"/>
              </a:rPr>
              <a:t>  OER are a wonderful way to share knowledge across borders that enable adaptations that truly work locally.</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p44"/>
          <p:cNvSpPr txBox="1"/>
          <p:nvPr/>
        </p:nvSpPr>
        <p:spPr>
          <a:xfrm>
            <a:off x="3046700" y="175000"/>
            <a:ext cx="6025500" cy="4161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500" u="none" cap="none" strike="noStrike">
                <a:solidFill>
                  <a:srgbClr val="B9E9F6"/>
                </a:solidFill>
                <a:latin typeface="Open Sans"/>
                <a:ea typeface="Open Sans"/>
                <a:cs typeface="Open Sans"/>
                <a:sym typeface="Open Sans"/>
              </a:rPr>
              <a:t>Support professional development: </a:t>
            </a:r>
            <a:r>
              <a:rPr b="0" i="0" lang="en" sz="1500" u="none" cap="none" strike="noStrike">
                <a:solidFill>
                  <a:srgbClr val="B9E9F6"/>
                </a:solidFill>
                <a:latin typeface="Open Sans"/>
                <a:ea typeface="Open Sans"/>
                <a:cs typeface="Open Sans"/>
                <a:sym typeface="Open Sans"/>
              </a:rPr>
              <a:t>Engaging at a library, institutional, national or international level with OER and OE governance can be a professional development opportunity.</a:t>
            </a:r>
            <a:endParaRPr b="0"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B9E9F6"/>
                </a:solidFill>
                <a:latin typeface="Open Sans"/>
                <a:ea typeface="Open Sans"/>
                <a:cs typeface="Open Sans"/>
                <a:sym typeface="Open Sans"/>
              </a:rPr>
              <a:t>Recognition as valued partners:</a:t>
            </a:r>
            <a:r>
              <a:rPr b="0" i="0" lang="en" sz="1500" u="none" cap="none" strike="noStrike">
                <a:solidFill>
                  <a:srgbClr val="B9E9F6"/>
                </a:solidFill>
                <a:latin typeface="Open Sans"/>
                <a:ea typeface="Open Sans"/>
                <a:cs typeface="Open Sans"/>
                <a:sym typeface="Open Sans"/>
              </a:rPr>
              <a:t> Thanks to their expertise in open pedagogy and open licences, librarians are recognised by educators and researchers as trusted partners.</a:t>
            </a:r>
            <a:endParaRPr b="0"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B9E9F6"/>
                </a:solidFill>
                <a:latin typeface="Open Sans"/>
                <a:ea typeface="Open Sans"/>
                <a:cs typeface="Open Sans"/>
                <a:sym typeface="Open Sans"/>
              </a:rPr>
              <a:t>Develop synergies with open science:</a:t>
            </a:r>
            <a:r>
              <a:rPr b="0" i="0" lang="en" sz="1500" u="none" cap="none" strike="noStrike">
                <a:solidFill>
                  <a:srgbClr val="B9E9F6"/>
                </a:solidFill>
                <a:latin typeface="Open Sans"/>
                <a:ea typeface="Open Sans"/>
                <a:cs typeface="Open Sans"/>
                <a:sym typeface="Open Sans"/>
              </a:rPr>
              <a:t> Open Science and Open Education are often separate and knowledge is held by different professionals. Librarians can connect these two areas.</a:t>
            </a:r>
            <a:endParaRPr b="0"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500" u="none" cap="none" strike="noStrike">
                <a:solidFill>
                  <a:srgbClr val="B9E9F6"/>
                </a:solidFill>
                <a:latin typeface="Open Sans"/>
                <a:ea typeface="Open Sans"/>
                <a:cs typeface="Open Sans"/>
                <a:sym typeface="Open Sans"/>
              </a:rPr>
              <a:t>Promote collaboration and knowledge sharing:</a:t>
            </a:r>
            <a:r>
              <a:rPr b="0" i="0" lang="en" sz="1500" u="none" cap="none" strike="noStrike">
                <a:solidFill>
                  <a:srgbClr val="B9E9F6"/>
                </a:solidFill>
                <a:latin typeface="Open Sans"/>
                <a:ea typeface="Open Sans"/>
                <a:cs typeface="Open Sans"/>
                <a:sym typeface="Open Sans"/>
              </a:rPr>
              <a:t> Librarians play a fundamental part in facilitating collaboration, which also expands their own professional networks.</a:t>
            </a:r>
            <a:endParaRPr b="0" i="0" sz="15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i="0" lang="en" sz="1500" u="none" cap="none" strike="noStrike">
                <a:solidFill>
                  <a:srgbClr val="B9E9F6"/>
                </a:solidFill>
                <a:latin typeface="Open Sans"/>
                <a:ea typeface="Open Sans"/>
                <a:cs typeface="Open Sans"/>
                <a:sym typeface="Open Sans"/>
              </a:rPr>
              <a:t>Reduce costs: </a:t>
            </a:r>
            <a:r>
              <a:rPr b="0" i="0" lang="en" sz="1500" u="none" cap="none" strike="noStrike">
                <a:solidFill>
                  <a:srgbClr val="B9E9F6"/>
                </a:solidFill>
                <a:latin typeface="Open Sans"/>
                <a:ea typeface="Open Sans"/>
                <a:cs typeface="Open Sans"/>
                <a:sym typeface="Open Sans"/>
              </a:rPr>
              <a:t>Save library budgets on the purchasing of expensive and restrictive licences for commercial publications, also when advising teachers and students with OER alternatives.</a:t>
            </a:r>
            <a:endParaRPr b="0" i="0" sz="1700" u="none" cap="none" strike="noStrike">
              <a:solidFill>
                <a:srgbClr val="B9E9F6"/>
              </a:solidFill>
              <a:latin typeface="Arial"/>
              <a:ea typeface="Arial"/>
              <a:cs typeface="Arial"/>
              <a:sym typeface="Arial"/>
            </a:endParaRPr>
          </a:p>
        </p:txBody>
      </p:sp>
      <p:sp>
        <p:nvSpPr>
          <p:cNvPr id="528" name="Google Shape;528;p44"/>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44"/>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44"/>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32" name="Google Shape;532;p4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3" name="Google Shape;533;p4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p45"/>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4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45"/>
          <p:cNvSpPr txBox="1"/>
          <p:nvPr/>
        </p:nvSpPr>
        <p:spPr>
          <a:xfrm>
            <a:off x="3208575" y="431250"/>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B9E9F6"/>
                </a:solidFill>
                <a:latin typeface="Open Sans"/>
                <a:ea typeface="Open Sans"/>
                <a:cs typeface="Open Sans"/>
                <a:sym typeface="Open Sans"/>
              </a:rPr>
              <a:t>Support professional development: </a:t>
            </a:r>
            <a:r>
              <a:rPr b="0" i="0" lang="en" sz="2400" u="none" cap="none" strike="noStrike">
                <a:solidFill>
                  <a:srgbClr val="B9E9F6"/>
                </a:solidFill>
                <a:latin typeface="Open Sans"/>
                <a:ea typeface="Open Sans"/>
                <a:cs typeface="Open Sans"/>
                <a:sym typeface="Open Sans"/>
              </a:rPr>
              <a:t>Engaging at a library, institutional, national or international level with OER and OE governance can be a professional development opportunity and growth path outside of the “traditional” or more established fields of expertise (e.g., collection forming, metadata, etc.).</a:t>
            </a:r>
            <a:endParaRPr b="0" i="0" sz="2400" u="none" cap="none" strike="noStrike">
              <a:solidFill>
                <a:srgbClr val="B9E9F6"/>
              </a:solidFill>
              <a:latin typeface="Arial"/>
              <a:ea typeface="Arial"/>
              <a:cs typeface="Arial"/>
              <a:sym typeface="Arial"/>
            </a:endParaRPr>
          </a:p>
        </p:txBody>
      </p:sp>
      <p:sp>
        <p:nvSpPr>
          <p:cNvPr id="541" name="Google Shape;541;p45"/>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45"/>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43" name="Google Shape;543;p4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4" name="Google Shape;544;p4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p46"/>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4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46"/>
          <p:cNvSpPr txBox="1"/>
          <p:nvPr/>
        </p:nvSpPr>
        <p:spPr>
          <a:xfrm>
            <a:off x="3218450" y="741975"/>
            <a:ext cx="55743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i="0" lang="en" sz="2400" u="none" cap="none" strike="noStrike">
                <a:solidFill>
                  <a:srgbClr val="B9E9F6"/>
                </a:solidFill>
                <a:latin typeface="Open Sans"/>
                <a:ea typeface="Open Sans"/>
                <a:cs typeface="Open Sans"/>
                <a:sym typeface="Open Sans"/>
              </a:rPr>
              <a:t>Recognition as valued partners:</a:t>
            </a:r>
            <a:r>
              <a:rPr b="0" i="0" lang="en" sz="2400" u="none" cap="none" strike="noStrike">
                <a:solidFill>
                  <a:srgbClr val="B9E9F6"/>
                </a:solidFill>
                <a:latin typeface="Open Sans"/>
                <a:ea typeface="Open Sans"/>
                <a:cs typeface="Open Sans"/>
                <a:sym typeface="Open Sans"/>
              </a:rPr>
              <a:t> Thanks to their expertise in open pedagogy and open licences, librarians are recognised by educators and researchers as trusted partners in finding, adapting and creating reliable educational resources.</a:t>
            </a:r>
            <a:endParaRPr b="0" i="0" sz="2400" u="none" cap="none" strike="noStrike">
              <a:solidFill>
                <a:srgbClr val="B9E9F6"/>
              </a:solidFill>
              <a:latin typeface="Arial"/>
              <a:ea typeface="Arial"/>
              <a:cs typeface="Arial"/>
              <a:sym typeface="Arial"/>
            </a:endParaRPr>
          </a:p>
        </p:txBody>
      </p:sp>
      <p:sp>
        <p:nvSpPr>
          <p:cNvPr id="552" name="Google Shape;552;p46"/>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46"/>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a:t>
            </a:r>
            <a:r>
              <a:rPr b="1" i="0" lang="en" sz="2700" u="none" cap="none" strike="noStrike">
                <a:solidFill>
                  <a:schemeClr val="lt1"/>
                </a:solidFill>
                <a:latin typeface="Open Sans"/>
                <a:ea typeface="Open Sans"/>
                <a:cs typeface="Open Sans"/>
                <a:sym typeface="Open Sans"/>
              </a:rPr>
              <a:t>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54" name="Google Shape;554;p4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5" name="Google Shape;555;p4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59" name="Shape 559"/>
        <p:cNvGrpSpPr/>
        <p:nvPr/>
      </p:nvGrpSpPr>
      <p:grpSpPr>
        <a:xfrm>
          <a:off x="0" y="0"/>
          <a:ext cx="0" cy="0"/>
          <a:chOff x="0" y="0"/>
          <a:chExt cx="0" cy="0"/>
        </a:xfrm>
      </p:grpSpPr>
      <p:sp>
        <p:nvSpPr>
          <p:cNvPr id="560" name="Google Shape;560;p47"/>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4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47"/>
          <p:cNvSpPr txBox="1"/>
          <p:nvPr/>
        </p:nvSpPr>
        <p:spPr>
          <a:xfrm>
            <a:off x="3228300" y="482850"/>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B9E9F6"/>
                </a:solidFill>
                <a:latin typeface="Open Sans"/>
                <a:ea typeface="Open Sans"/>
                <a:cs typeface="Open Sans"/>
                <a:sym typeface="Open Sans"/>
              </a:rPr>
              <a:t>Develop synergies with open science:</a:t>
            </a:r>
            <a:r>
              <a:rPr b="0" i="0" lang="en" sz="2400" u="none" cap="none" strike="noStrike">
                <a:solidFill>
                  <a:srgbClr val="B9E9F6"/>
                </a:solidFill>
                <a:latin typeface="Open Sans"/>
                <a:ea typeface="Open Sans"/>
                <a:cs typeface="Open Sans"/>
                <a:sym typeface="Open Sans"/>
              </a:rPr>
              <a:t> Open Science and Open Education are often separate and knowledge is held by different professionals. Librarians can connect these two areas with a more holistic approach to Open, fostering an open culture within the institution/academic community.</a:t>
            </a:r>
            <a:endParaRPr b="0" i="0" sz="2400" u="none" cap="none" strike="noStrike">
              <a:solidFill>
                <a:srgbClr val="B9E9F6"/>
              </a:solidFill>
              <a:latin typeface="Arial"/>
              <a:ea typeface="Arial"/>
              <a:cs typeface="Arial"/>
              <a:sym typeface="Arial"/>
            </a:endParaRPr>
          </a:p>
        </p:txBody>
      </p:sp>
      <p:sp>
        <p:nvSpPr>
          <p:cNvPr id="563" name="Google Shape;563;p47"/>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47"/>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65" name="Google Shape;565;p4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6" name="Google Shape;566;p4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0" name="Shape 570"/>
        <p:cNvGrpSpPr/>
        <p:nvPr/>
      </p:nvGrpSpPr>
      <p:grpSpPr>
        <a:xfrm>
          <a:off x="0" y="0"/>
          <a:ext cx="0" cy="0"/>
          <a:chOff x="0" y="0"/>
          <a:chExt cx="0" cy="0"/>
        </a:xfrm>
      </p:grpSpPr>
      <p:sp>
        <p:nvSpPr>
          <p:cNvPr id="571" name="Google Shape;571;p48"/>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4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48"/>
          <p:cNvSpPr txBox="1"/>
          <p:nvPr/>
        </p:nvSpPr>
        <p:spPr>
          <a:xfrm>
            <a:off x="3208575" y="278850"/>
            <a:ext cx="5574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B9E9F6"/>
                </a:solidFill>
                <a:latin typeface="Open Sans"/>
                <a:ea typeface="Open Sans"/>
                <a:cs typeface="Open Sans"/>
                <a:sym typeface="Open Sans"/>
              </a:rPr>
              <a:t>Promote collaboration and knowledge sharing:</a:t>
            </a:r>
            <a:r>
              <a:rPr b="0" i="0" lang="en" sz="2400" u="none" cap="none" strike="noStrike">
                <a:solidFill>
                  <a:srgbClr val="B9E9F6"/>
                </a:solidFill>
                <a:latin typeface="Open Sans"/>
                <a:ea typeface="Open Sans"/>
                <a:cs typeface="Open Sans"/>
                <a:sym typeface="Open Sans"/>
              </a:rPr>
              <a:t> Librarians play a fundamental part in facilitating collaboration by curating open resources, organising training sessions and workshops on open education topics, and fostering communities of practice around Open Education which also expands their own professional networks.</a:t>
            </a:r>
            <a:endParaRPr b="0" i="0" sz="2400" u="none" cap="none" strike="noStrike">
              <a:solidFill>
                <a:srgbClr val="B9E9F6"/>
              </a:solidFill>
              <a:latin typeface="Arial"/>
              <a:ea typeface="Arial"/>
              <a:cs typeface="Arial"/>
              <a:sym typeface="Arial"/>
            </a:endParaRPr>
          </a:p>
        </p:txBody>
      </p:sp>
      <p:sp>
        <p:nvSpPr>
          <p:cNvPr id="574" name="Google Shape;574;p48"/>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48"/>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76" name="Google Shape;576;p4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7" name="Google Shape;577;p4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1" name="Shape 581"/>
        <p:cNvGrpSpPr/>
        <p:nvPr/>
      </p:nvGrpSpPr>
      <p:grpSpPr>
        <a:xfrm>
          <a:off x="0" y="0"/>
          <a:ext cx="0" cy="0"/>
          <a:chOff x="0" y="0"/>
          <a:chExt cx="0" cy="0"/>
        </a:xfrm>
      </p:grpSpPr>
      <p:sp>
        <p:nvSpPr>
          <p:cNvPr id="582" name="Google Shape;582;p49"/>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4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49"/>
          <p:cNvSpPr txBox="1"/>
          <p:nvPr/>
        </p:nvSpPr>
        <p:spPr>
          <a:xfrm>
            <a:off x="3188825" y="482850"/>
            <a:ext cx="55743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B9E9F6"/>
                </a:solidFill>
                <a:latin typeface="Open Sans"/>
                <a:ea typeface="Open Sans"/>
                <a:cs typeface="Open Sans"/>
                <a:sym typeface="Open Sans"/>
              </a:rPr>
              <a:t>Reduce costs: </a:t>
            </a:r>
            <a:r>
              <a:rPr b="0" i="0" lang="en" sz="2400" u="none" cap="none" strike="noStrike">
                <a:solidFill>
                  <a:srgbClr val="B9E9F6"/>
                </a:solidFill>
                <a:latin typeface="Open Sans"/>
                <a:ea typeface="Open Sans"/>
                <a:cs typeface="Open Sans"/>
                <a:sym typeface="Open Sans"/>
              </a:rPr>
              <a:t>Save library budgets on the purchasing of expensive and restrictive licences for commercial publications, also when advising teachers and students with OER alternatives to class literature. This benefit contributes to the necessary Open Access Transition of library and university budgets in the long run. </a:t>
            </a:r>
            <a:endParaRPr b="0" i="0" sz="2400" u="none" cap="none" strike="noStrike">
              <a:solidFill>
                <a:srgbClr val="B9E9F6"/>
              </a:solidFill>
              <a:latin typeface="Arial"/>
              <a:ea typeface="Arial"/>
              <a:cs typeface="Arial"/>
              <a:sym typeface="Arial"/>
            </a:endParaRPr>
          </a:p>
        </p:txBody>
      </p:sp>
      <p:sp>
        <p:nvSpPr>
          <p:cNvPr id="585" name="Google Shape;585;p49"/>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49"/>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87" name="Google Shape;587;p4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8" name="Google Shape;588;p4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What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are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open licences?</a:t>
            </a:r>
            <a:endParaRPr b="1" i="0" sz="46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2" name="Shape 592"/>
        <p:cNvGrpSpPr/>
        <p:nvPr/>
      </p:nvGrpSpPr>
      <p:grpSpPr>
        <a:xfrm>
          <a:off x="0" y="0"/>
          <a:ext cx="0" cy="0"/>
          <a:chOff x="0" y="0"/>
          <a:chExt cx="0" cy="0"/>
        </a:xfrm>
      </p:grpSpPr>
      <p:sp>
        <p:nvSpPr>
          <p:cNvPr id="593" name="Google Shape;593;p50"/>
          <p:cNvSpPr txBox="1"/>
          <p:nvPr/>
        </p:nvSpPr>
        <p:spPr>
          <a:xfrm>
            <a:off x="3112625" y="101850"/>
            <a:ext cx="5922300" cy="4320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1800" u="none" cap="none" strike="noStrike">
                <a:solidFill>
                  <a:srgbClr val="B9E9F6"/>
                </a:solidFill>
                <a:latin typeface="Open Sans"/>
                <a:ea typeface="Open Sans"/>
                <a:cs typeface="Open Sans"/>
                <a:sym typeface="Open Sans"/>
              </a:rPr>
              <a:t>Attract new librarians to the profession: </a:t>
            </a:r>
            <a:r>
              <a:rPr b="0" i="0" lang="en" sz="1800" u="none" cap="none" strike="noStrike">
                <a:solidFill>
                  <a:srgbClr val="B9E9F6"/>
                </a:solidFill>
                <a:latin typeface="Open Sans"/>
                <a:ea typeface="Open Sans"/>
                <a:cs typeface="Open Sans"/>
                <a:sym typeface="Open Sans"/>
              </a:rPr>
              <a:t>The strong link between Open Education and social justice makes librarianship an appealing career choice for emerging professionals and new cohorts of librarians.</a:t>
            </a:r>
            <a:endParaRPr b="0"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 sz="1800" u="none" cap="none" strike="noStrike">
                <a:solidFill>
                  <a:srgbClr val="B9E9F6"/>
                </a:solidFill>
                <a:latin typeface="Open Sans"/>
                <a:ea typeface="Open Sans"/>
                <a:cs typeface="Open Sans"/>
                <a:sym typeface="Open Sans"/>
              </a:rPr>
              <a:t>Expand recognition: </a:t>
            </a:r>
            <a:r>
              <a:rPr b="0" i="0" lang="en" sz="1800" u="none" cap="none" strike="noStrike">
                <a:solidFill>
                  <a:srgbClr val="B9E9F6"/>
                </a:solidFill>
                <a:latin typeface="Open Sans"/>
                <a:ea typeface="Open Sans"/>
                <a:cs typeface="Open Sans"/>
                <a:sym typeface="Open Sans"/>
              </a:rPr>
              <a:t>Developers and enablers of OER are gaining a reputation worldwide for their works that advocate openness and other universal values. The already valued role of librarians/information specialists as curators of educational materials becomes even more prominent with OE.</a:t>
            </a:r>
            <a:endParaRPr b="0" i="0" sz="1800" u="none" cap="none" strike="noStrike">
              <a:solidFill>
                <a:srgbClr val="B9E9F6"/>
              </a:solidFill>
              <a:latin typeface="Open Sans"/>
              <a:ea typeface="Open Sans"/>
              <a:cs typeface="Open Sans"/>
              <a:sym typeface="Open Sans"/>
            </a:endParaRPr>
          </a:p>
          <a:p>
            <a:pPr indent="0" lvl="0" marL="0" marR="0" rtl="0" algn="l">
              <a:lnSpc>
                <a:spcPct val="100000"/>
              </a:lnSpc>
              <a:spcBef>
                <a:spcPts val="1000"/>
              </a:spcBef>
              <a:spcAft>
                <a:spcPts val="1000"/>
              </a:spcAft>
              <a:buClr>
                <a:schemeClr val="dk1"/>
              </a:buClr>
              <a:buSzPts val="1100"/>
              <a:buFont typeface="Arial"/>
              <a:buNone/>
            </a:pPr>
            <a:r>
              <a:rPr b="1" i="0" lang="en" sz="1800" u="none" cap="none" strike="noStrike">
                <a:solidFill>
                  <a:srgbClr val="B9E9F6"/>
                </a:solidFill>
                <a:latin typeface="Open Sans"/>
                <a:ea typeface="Open Sans"/>
                <a:cs typeface="Open Sans"/>
                <a:sym typeface="Open Sans"/>
              </a:rPr>
              <a:t>Increase impact and outreach: </a:t>
            </a:r>
            <a:r>
              <a:rPr b="0" i="0" lang="en" sz="1800" u="none" cap="none" strike="noStrike">
                <a:solidFill>
                  <a:srgbClr val="B9E9F6"/>
                </a:solidFill>
                <a:latin typeface="Open Sans"/>
                <a:ea typeface="Open Sans"/>
                <a:cs typeface="Open Sans"/>
                <a:sym typeface="Open Sans"/>
              </a:rPr>
              <a:t>Help expand the outreach and impact of librarians beyond their own institution.</a:t>
            </a:r>
            <a:endParaRPr b="0" i="0" sz="1800" u="none" cap="none" strike="noStrike">
              <a:solidFill>
                <a:srgbClr val="B9E9F6"/>
              </a:solidFill>
              <a:latin typeface="Open Sans"/>
              <a:ea typeface="Open Sans"/>
              <a:cs typeface="Open Sans"/>
              <a:sym typeface="Open Sans"/>
            </a:endParaRPr>
          </a:p>
        </p:txBody>
      </p:sp>
      <p:sp>
        <p:nvSpPr>
          <p:cNvPr id="594" name="Google Shape;594;p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50"/>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598" name="Google Shape;598;p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9" name="Google Shape;599;p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3" name="Shape 603"/>
        <p:cNvGrpSpPr/>
        <p:nvPr/>
      </p:nvGrpSpPr>
      <p:grpSpPr>
        <a:xfrm>
          <a:off x="0" y="0"/>
          <a:ext cx="0" cy="0"/>
          <a:chOff x="0" y="0"/>
          <a:chExt cx="0" cy="0"/>
        </a:xfrm>
      </p:grpSpPr>
      <p:sp>
        <p:nvSpPr>
          <p:cNvPr id="604" name="Google Shape;604;p51"/>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p5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p51"/>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p51"/>
          <p:cNvSpPr txBox="1"/>
          <p:nvPr/>
        </p:nvSpPr>
        <p:spPr>
          <a:xfrm>
            <a:off x="232200" y="1505375"/>
            <a:ext cx="24942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Benefits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of Open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Education </a:t>
            </a:r>
            <a:endParaRPr b="1" i="0" sz="27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n" sz="2700" u="none" cap="none" strike="noStrike">
                <a:solidFill>
                  <a:srgbClr val="004993"/>
                </a:solidFill>
                <a:latin typeface="Open Sans"/>
                <a:ea typeface="Open Sans"/>
                <a:cs typeface="Open Sans"/>
                <a:sym typeface="Open Sans"/>
              </a:rPr>
              <a:t>for </a:t>
            </a:r>
            <a:r>
              <a:rPr b="1" i="0" lang="en" sz="2700" u="none" cap="none" strike="noStrike">
                <a:solidFill>
                  <a:srgbClr val="FFDE59"/>
                </a:solidFill>
                <a:latin typeface="Open Sans"/>
                <a:ea typeface="Open Sans"/>
                <a:cs typeface="Open Sans"/>
                <a:sym typeface="Open Sans"/>
              </a:rPr>
              <a:t>librarians</a:t>
            </a:r>
            <a:endParaRPr b="1" i="0" sz="2700" u="none" cap="none" strike="noStrike">
              <a:solidFill>
                <a:srgbClr val="FFDE59"/>
              </a:solidFill>
              <a:latin typeface="Open Sans"/>
              <a:ea typeface="Open Sans"/>
              <a:cs typeface="Open Sans"/>
              <a:sym typeface="Open Sans"/>
            </a:endParaRPr>
          </a:p>
        </p:txBody>
      </p:sp>
      <p:cxnSp>
        <p:nvCxnSpPr>
          <p:cNvPr id="608" name="Google Shape;608;p5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9" name="Google Shape;609;p5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0" name="Google Shape;610;p51"/>
          <p:cNvSpPr txBox="1"/>
          <p:nvPr/>
        </p:nvSpPr>
        <p:spPr>
          <a:xfrm>
            <a:off x="3046700" y="189150"/>
            <a:ext cx="6064500" cy="4096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b="1" i="0" lang="en" sz="1900" u="none" cap="none" strike="noStrike">
                <a:solidFill>
                  <a:srgbClr val="B9E9F6"/>
                </a:solidFill>
                <a:latin typeface="Open Sans"/>
                <a:ea typeface="Open Sans"/>
                <a:cs typeface="Open Sans"/>
                <a:sym typeface="Open Sans"/>
              </a:rPr>
              <a:t>Contribute to achieving the SDGs: </a:t>
            </a:r>
            <a:r>
              <a:rPr b="0" i="0" lang="en" sz="1900" u="none" cap="none" strike="noStrike">
                <a:solidFill>
                  <a:srgbClr val="B9E9F6"/>
                </a:solidFill>
                <a:latin typeface="Open Sans"/>
                <a:ea typeface="Open Sans"/>
                <a:cs typeface="Open Sans"/>
                <a:sym typeface="Open Sans"/>
              </a:rPr>
              <a:t>Help make a more concrete and measurable contribution to achieving the SDGs.</a:t>
            </a:r>
            <a:endParaRPr b="0" i="0" sz="19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900"/>
              <a:buFont typeface="Arial"/>
              <a:buNone/>
            </a:pPr>
            <a:r>
              <a:rPr b="1" i="0" lang="en" sz="1900" u="none" cap="none" strike="noStrike">
                <a:solidFill>
                  <a:srgbClr val="B9E9F6"/>
                </a:solidFill>
                <a:latin typeface="Open Sans"/>
                <a:ea typeface="Open Sans"/>
                <a:cs typeface="Open Sans"/>
                <a:sym typeface="Open Sans"/>
              </a:rPr>
              <a:t>Align with EDI strategy: </a:t>
            </a:r>
            <a:r>
              <a:rPr b="0" i="0" lang="en" sz="1900" u="none" cap="none" strike="noStrike">
                <a:solidFill>
                  <a:srgbClr val="B9E9F6"/>
                </a:solidFill>
                <a:latin typeface="Open Sans"/>
                <a:ea typeface="Open Sans"/>
                <a:cs typeface="Open Sans"/>
                <a:sym typeface="Open Sans"/>
              </a:rPr>
              <a:t>Librarians use Open Education as a strategic tool to advance Equity, Diversity, and Inclusion goals, ensuring learning environments are accessible and inclusive for all.</a:t>
            </a:r>
            <a:endParaRPr b="0" i="0" sz="1900" u="none" cap="none" strike="noStrike">
              <a:solidFill>
                <a:srgbClr val="B9E9F6"/>
              </a:solidFill>
              <a:latin typeface="Open Sans"/>
              <a:ea typeface="Open Sans"/>
              <a:cs typeface="Open Sans"/>
              <a:sym typeface="Open Sans"/>
            </a:endParaRPr>
          </a:p>
          <a:p>
            <a:pPr indent="0" lvl="0" marL="0" marR="0" rtl="0" algn="l">
              <a:lnSpc>
                <a:spcPct val="115000"/>
              </a:lnSpc>
              <a:spcBef>
                <a:spcPts val="1000"/>
              </a:spcBef>
              <a:spcAft>
                <a:spcPts val="1000"/>
              </a:spcAft>
              <a:buClr>
                <a:srgbClr val="000000"/>
              </a:buClr>
              <a:buSzPts val="1900"/>
              <a:buFont typeface="Arial"/>
              <a:buNone/>
            </a:pPr>
            <a:r>
              <a:rPr b="1" i="0" lang="en" sz="1900" u="none" cap="none" strike="noStrike">
                <a:solidFill>
                  <a:srgbClr val="B9E9F6"/>
                </a:solidFill>
                <a:latin typeface="Open Sans"/>
                <a:ea typeface="Open Sans"/>
                <a:cs typeface="Open Sans"/>
                <a:sym typeface="Open Sans"/>
              </a:rPr>
              <a:t>Support colleagues and be supported by colleagues: </a:t>
            </a:r>
            <a:r>
              <a:rPr b="0" i="0" lang="en" sz="1900" u="none" cap="none" strike="noStrike">
                <a:solidFill>
                  <a:srgbClr val="B9E9F6"/>
                </a:solidFill>
                <a:latin typeface="Open Sans"/>
                <a:ea typeface="Open Sans"/>
                <a:cs typeface="Open Sans"/>
                <a:sym typeface="Open Sans"/>
              </a:rPr>
              <a:t>Librarians cultivate lifelong learning by providing diverse educational opportunities and fostering mutual support within their communities.</a:t>
            </a:r>
            <a:endParaRPr b="1" i="0" sz="2200" u="none" cap="none" strike="noStrike">
              <a:solidFill>
                <a:srgbClr val="B9E9F6"/>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What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can you do</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with OER?</a:t>
            </a:r>
            <a:endParaRPr b="1" i="0" sz="46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6"/>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should be</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accessible</a:t>
            </a:r>
            <a:endParaRPr b="1" i="0" sz="45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OER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should be</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 sz="4500" u="none" cap="none" strike="noStrike">
                <a:solidFill>
                  <a:srgbClr val="004993"/>
                </a:solidFill>
                <a:latin typeface="Open Sans"/>
                <a:ea typeface="Open Sans"/>
                <a:cs typeface="Open Sans"/>
                <a:sym typeface="Open Sans"/>
              </a:rPr>
              <a:t>reusable</a:t>
            </a:r>
            <a:endParaRPr b="1" i="0" sz="45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8"/>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 sz="18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 purpose, adapt and redistribute educational materials.”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9"/>
          <p:cNvSpPr txBox="1"/>
          <p:nvPr/>
        </p:nvSpPr>
        <p:spPr>
          <a:xfrm>
            <a:off x="2507700" y="518625"/>
            <a:ext cx="60366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rgbClr val="004993"/>
                </a:solidFill>
                <a:latin typeface="Open Sans"/>
                <a:ea typeface="Open Sans"/>
                <a:cs typeface="Open Sans"/>
                <a:sym typeface="Open Sans"/>
              </a:rPr>
              <a:t>What are open licences?</a:t>
            </a:r>
            <a:endParaRPr b="1" i="0" sz="3200" u="none" cap="none" strike="noStrike">
              <a:solidFill>
                <a:srgbClr val="004993"/>
              </a:solidFill>
              <a:latin typeface="Open Sans"/>
              <a:ea typeface="Open Sans"/>
              <a:cs typeface="Open Sans"/>
              <a:sym typeface="Open Sans"/>
            </a:endParaRPr>
          </a:p>
        </p:txBody>
      </p:sp>
      <p:sp>
        <p:nvSpPr>
          <p:cNvPr id="141" name="Google Shape;141;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txBox="1"/>
          <p:nvPr/>
        </p:nvSpPr>
        <p:spPr>
          <a:xfrm>
            <a:off x="2507700" y="35152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500" u="sng" cap="none" strike="noStrike">
                <a:solidFill>
                  <a:schemeClr val="hlink"/>
                </a:solidFill>
                <a:latin typeface="Open Sans"/>
                <a:ea typeface="Open Sans"/>
                <a:cs typeface="Open Sans"/>
                <a:sym typeface="Open Sans"/>
                <a:hlinkClick r:id="rId3"/>
              </a:rPr>
              <a:t>https://tinyurl.com/openedrec</a:t>
            </a:r>
            <a:r>
              <a:rPr b="0" i="0" lang="en"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43" name="Google Shape;143;p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